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395" r:id="rId3"/>
    <p:sldId id="396" r:id="rId4"/>
    <p:sldId id="397" r:id="rId5"/>
    <p:sldId id="398" r:id="rId6"/>
    <p:sldId id="399" r:id="rId7"/>
    <p:sldId id="400" r:id="rId8"/>
    <p:sldId id="401" r:id="rId9"/>
    <p:sldId id="403" r:id="rId10"/>
    <p:sldId id="402" r:id="rId11"/>
    <p:sldId id="404" r:id="rId12"/>
    <p:sldId id="405" r:id="rId13"/>
    <p:sldId id="406" r:id="rId14"/>
    <p:sldId id="430" r:id="rId15"/>
    <p:sldId id="407" r:id="rId16"/>
    <p:sldId id="408" r:id="rId17"/>
    <p:sldId id="409" r:id="rId18"/>
    <p:sldId id="421" r:id="rId19"/>
    <p:sldId id="413" r:id="rId20"/>
    <p:sldId id="414" r:id="rId21"/>
    <p:sldId id="415" r:id="rId22"/>
    <p:sldId id="416" r:id="rId23"/>
    <p:sldId id="417" r:id="rId24"/>
    <p:sldId id="418" r:id="rId25"/>
    <p:sldId id="419" r:id="rId26"/>
    <p:sldId id="420" r:id="rId27"/>
    <p:sldId id="411" r:id="rId28"/>
    <p:sldId id="422" r:id="rId29"/>
    <p:sldId id="261" r:id="rId30"/>
    <p:sldId id="345" r:id="rId31"/>
    <p:sldId id="344" r:id="rId32"/>
    <p:sldId id="333" r:id="rId33"/>
    <p:sldId id="346" r:id="rId34"/>
    <p:sldId id="347" r:id="rId35"/>
    <p:sldId id="348" r:id="rId36"/>
    <p:sldId id="350" r:id="rId37"/>
    <p:sldId id="351" r:id="rId38"/>
    <p:sldId id="352" r:id="rId39"/>
    <p:sldId id="349" r:id="rId40"/>
    <p:sldId id="360" r:id="rId41"/>
    <p:sldId id="353" r:id="rId42"/>
    <p:sldId id="354" r:id="rId43"/>
    <p:sldId id="355" r:id="rId44"/>
    <p:sldId id="423" r:id="rId45"/>
    <p:sldId id="361" r:id="rId46"/>
    <p:sldId id="362" r:id="rId47"/>
    <p:sldId id="363" r:id="rId48"/>
    <p:sldId id="364" r:id="rId49"/>
    <p:sldId id="365" r:id="rId50"/>
    <p:sldId id="356" r:id="rId51"/>
    <p:sldId id="357" r:id="rId52"/>
    <p:sldId id="369" r:id="rId53"/>
    <p:sldId id="424" r:id="rId54"/>
    <p:sldId id="370" r:id="rId55"/>
    <p:sldId id="371" r:id="rId56"/>
    <p:sldId id="372" r:id="rId57"/>
    <p:sldId id="373" r:id="rId58"/>
    <p:sldId id="374" r:id="rId59"/>
    <p:sldId id="375" r:id="rId60"/>
    <p:sldId id="376" r:id="rId61"/>
    <p:sldId id="377" r:id="rId62"/>
    <p:sldId id="378" r:id="rId63"/>
    <p:sldId id="425" r:id="rId64"/>
    <p:sldId id="379" r:id="rId65"/>
    <p:sldId id="380" r:id="rId66"/>
    <p:sldId id="381" r:id="rId67"/>
    <p:sldId id="382" r:id="rId68"/>
    <p:sldId id="383" r:id="rId69"/>
    <p:sldId id="387" r:id="rId70"/>
    <p:sldId id="388" r:id="rId71"/>
    <p:sldId id="390" r:id="rId72"/>
    <p:sldId id="389" r:id="rId73"/>
    <p:sldId id="391" r:id="rId74"/>
    <p:sldId id="426" r:id="rId75"/>
    <p:sldId id="392" r:id="rId76"/>
    <p:sldId id="393" r:id="rId77"/>
    <p:sldId id="394" r:id="rId78"/>
    <p:sldId id="427" r:id="rId79"/>
    <p:sldId id="428" r:id="rId80"/>
    <p:sldId id="429"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86" d="100"/>
          <a:sy n="86" d="100"/>
        </p:scale>
        <p:origin x="1768"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9/11/18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2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82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017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9/11/18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379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89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273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Healer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2760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587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30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60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528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13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180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51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9/11/18</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27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9/11/18</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700977"/>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41F6-B631-504C-9B84-C436C9488F85}"/>
              </a:ext>
            </a:extLst>
          </p:cNvPr>
          <p:cNvSpPr>
            <a:spLocks noGrp="1"/>
          </p:cNvSpPr>
          <p:nvPr>
            <p:ph type="ctrTitle"/>
          </p:nvPr>
        </p:nvSpPr>
        <p:spPr/>
        <p:txBody>
          <a:bodyPr/>
          <a:lstStyle/>
          <a:p>
            <a:r>
              <a:rPr lang="en-US" dirty="0"/>
              <a:t>Road to Racial Justice</a:t>
            </a:r>
          </a:p>
        </p:txBody>
      </p:sp>
      <p:sp>
        <p:nvSpPr>
          <p:cNvPr id="3" name="Subtitle 2">
            <a:extLst>
              <a:ext uri="{FF2B5EF4-FFF2-40B4-BE49-F238E27FC236}">
                <a16:creationId xmlns:a16="http://schemas.microsoft.com/office/drawing/2014/main" id="{CA34E6A4-4CC1-B04A-8A61-0D924287C89B}"/>
              </a:ext>
            </a:extLst>
          </p:cNvPr>
          <p:cNvSpPr>
            <a:spLocks noGrp="1"/>
          </p:cNvSpPr>
          <p:nvPr>
            <p:ph type="subTitle" idx="1"/>
          </p:nvPr>
        </p:nvSpPr>
        <p:spPr/>
        <p:txBody>
          <a:bodyPr/>
          <a:lstStyle/>
          <a:p>
            <a:r>
              <a:rPr lang="en-US" dirty="0"/>
              <a:t>A Free Educational Board Game by </a:t>
            </a:r>
            <a:r>
              <a:rPr lang="en-US" dirty="0" err="1"/>
              <a:t>Kesa</a:t>
            </a:r>
            <a:r>
              <a:rPr lang="en-US" dirty="0"/>
              <a:t> </a:t>
            </a:r>
            <a:r>
              <a:rPr lang="en-US" dirty="0" err="1"/>
              <a:t>Kivel</a:t>
            </a:r>
            <a:endParaRPr lang="en-US" dirty="0"/>
          </a:p>
        </p:txBody>
      </p:sp>
    </p:spTree>
    <p:extLst>
      <p:ext uri="{BB962C8B-B14F-4D97-AF65-F5344CB8AC3E}">
        <p14:creationId xmlns:p14="http://schemas.microsoft.com/office/powerpoint/2010/main" val="161528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100E-1748-DB4F-AF75-FB1A090DC1C2}"/>
              </a:ext>
            </a:extLst>
          </p:cNvPr>
          <p:cNvSpPr>
            <a:spLocks noGrp="1"/>
          </p:cNvSpPr>
          <p:nvPr>
            <p:ph type="title"/>
          </p:nvPr>
        </p:nvSpPr>
        <p:spPr/>
        <p:txBody>
          <a:bodyPr/>
          <a:lstStyle/>
          <a:p>
            <a:r>
              <a:rPr lang="en-US" altLang="en-US" dirty="0">
                <a:solidFill>
                  <a:schemeClr val="tx1"/>
                </a:solidFill>
              </a:rPr>
              <a:t>Knowledge Is Power</a:t>
            </a:r>
            <a:endParaRPr lang="en-US" dirty="0">
              <a:solidFill>
                <a:schemeClr val="tx1"/>
              </a:solidFill>
            </a:endParaRPr>
          </a:p>
        </p:txBody>
      </p:sp>
      <p:sp>
        <p:nvSpPr>
          <p:cNvPr id="3" name="Content Placeholder 2">
            <a:extLst>
              <a:ext uri="{FF2B5EF4-FFF2-40B4-BE49-F238E27FC236}">
                <a16:creationId xmlns:a16="http://schemas.microsoft.com/office/drawing/2014/main" id="{3DD4774B-1122-B14D-ADF9-4F31E43E6F40}"/>
              </a:ext>
            </a:extLst>
          </p:cNvPr>
          <p:cNvSpPr>
            <a:spLocks noGrp="1"/>
          </p:cNvSpPr>
          <p:nvPr>
            <p:ph idx="1"/>
          </p:nvPr>
        </p:nvSpPr>
        <p:spPr>
          <a:xfrm>
            <a:off x="809997" y="2222287"/>
            <a:ext cx="7524003" cy="4313424"/>
          </a:xfrm>
        </p:spPr>
        <p:txBody>
          <a:bodyPr>
            <a:normAutofit/>
          </a:bodyPr>
          <a:lstStyle/>
          <a:p>
            <a:pPr marL="0" indent="0">
              <a:buNone/>
            </a:pPr>
            <a:r>
              <a:rPr lang="en-US" altLang="en-US" sz="2400" dirty="0"/>
              <a:t>Related to racial injustice and the harm caused by it, white people </a:t>
            </a:r>
            <a:r>
              <a:rPr lang="en-US" altLang="en-US" sz="2400" i="1" dirty="0"/>
              <a:t>live longer </a:t>
            </a:r>
            <a:r>
              <a:rPr lang="en-US" altLang="en-US" sz="2400" dirty="0"/>
              <a:t>than people of color. </a:t>
            </a:r>
          </a:p>
          <a:p>
            <a:pPr marL="0" indent="0">
              <a:buNone/>
            </a:pPr>
            <a:r>
              <a:rPr lang="en-US" altLang="en-US" sz="2400" dirty="0"/>
              <a:t>This is due to such things as the racial wage gap and the unequal access of people of color to healthcare and to a good education.  </a:t>
            </a:r>
          </a:p>
          <a:p>
            <a:pPr marL="0" indent="0">
              <a:buNone/>
            </a:pPr>
            <a:r>
              <a:rPr lang="en-US" altLang="en-US" sz="2400" dirty="0"/>
              <a:t>While it may seem overwhelming to learn about these things, we need this knowledge in order to take action against racism.</a:t>
            </a:r>
          </a:p>
        </p:txBody>
      </p:sp>
    </p:spTree>
    <p:extLst>
      <p:ext uri="{BB962C8B-B14F-4D97-AF65-F5344CB8AC3E}">
        <p14:creationId xmlns:p14="http://schemas.microsoft.com/office/powerpoint/2010/main" val="375099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CE39-E61A-6A4D-988D-CA9AE42E77CD}"/>
              </a:ext>
            </a:extLst>
          </p:cNvPr>
          <p:cNvSpPr>
            <a:spLocks noGrp="1"/>
          </p:cNvSpPr>
          <p:nvPr>
            <p:ph type="title"/>
          </p:nvPr>
        </p:nvSpPr>
        <p:spPr/>
        <p:txBody>
          <a:bodyPr/>
          <a:lstStyle/>
          <a:p>
            <a:r>
              <a:rPr lang="en-US" altLang="en-US" dirty="0"/>
              <a:t>We Are Not The Enemy</a:t>
            </a:r>
            <a:endParaRPr lang="en-US" dirty="0"/>
          </a:p>
        </p:txBody>
      </p:sp>
      <p:sp>
        <p:nvSpPr>
          <p:cNvPr id="3" name="Content Placeholder 2">
            <a:extLst>
              <a:ext uri="{FF2B5EF4-FFF2-40B4-BE49-F238E27FC236}">
                <a16:creationId xmlns:a16="http://schemas.microsoft.com/office/drawing/2014/main" id="{1F63A82A-359A-054A-88F6-1A73536D0726}"/>
              </a:ext>
            </a:extLst>
          </p:cNvPr>
          <p:cNvSpPr>
            <a:spLocks noGrp="1"/>
          </p:cNvSpPr>
          <p:nvPr>
            <p:ph idx="1"/>
          </p:nvPr>
        </p:nvSpPr>
        <p:spPr>
          <a:xfrm>
            <a:off x="809997" y="2222286"/>
            <a:ext cx="7524003" cy="4178513"/>
          </a:xfrm>
        </p:spPr>
        <p:txBody>
          <a:bodyPr>
            <a:normAutofit lnSpcReduction="10000"/>
          </a:bodyPr>
          <a:lstStyle/>
          <a:p>
            <a:pPr marL="0" indent="0">
              <a:buNone/>
            </a:pPr>
            <a:r>
              <a:rPr lang="en-US" altLang="en-US" sz="2800" dirty="0"/>
              <a:t>None of us in this room is personally responsible for causing the racist laws, policies, and practices that we will be learning about.</a:t>
            </a:r>
          </a:p>
          <a:p>
            <a:pPr marL="0" indent="0">
              <a:buNone/>
            </a:pPr>
            <a:r>
              <a:rPr lang="en-US" altLang="en-US" sz="2800" dirty="0"/>
              <a:t>The institutions and ideas that forged this injustice developed over a long time.</a:t>
            </a:r>
          </a:p>
          <a:p>
            <a:pPr marL="0" indent="0">
              <a:buNone/>
            </a:pPr>
            <a:r>
              <a:rPr lang="en-US" altLang="en-US" sz="2800" dirty="0"/>
              <a:t>However, we can ALL take responsibility and intervene in positive ways to change the situation now. </a:t>
            </a:r>
          </a:p>
        </p:txBody>
      </p:sp>
    </p:spTree>
    <p:extLst>
      <p:ext uri="{BB962C8B-B14F-4D97-AF65-F5344CB8AC3E}">
        <p14:creationId xmlns:p14="http://schemas.microsoft.com/office/powerpoint/2010/main" val="265090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3B5C-357D-CA4B-A41D-F98E20484F46}"/>
              </a:ext>
            </a:extLst>
          </p:cNvPr>
          <p:cNvSpPr>
            <a:spLocks noGrp="1"/>
          </p:cNvSpPr>
          <p:nvPr>
            <p:ph type="title"/>
          </p:nvPr>
        </p:nvSpPr>
        <p:spPr/>
        <p:txBody>
          <a:bodyPr/>
          <a:lstStyle/>
          <a:p>
            <a:r>
              <a:rPr lang="en-US" altLang="en-US" dirty="0"/>
              <a:t>Discomfort: </a:t>
            </a:r>
            <a:br>
              <a:rPr lang="en-US" altLang="en-US" dirty="0"/>
            </a:br>
            <a:r>
              <a:rPr lang="en-US" altLang="en-US" dirty="0"/>
              <a:t>A Springboard For Change</a:t>
            </a:r>
            <a:endParaRPr lang="en-US" dirty="0"/>
          </a:p>
        </p:txBody>
      </p:sp>
      <p:sp>
        <p:nvSpPr>
          <p:cNvPr id="3" name="Content Placeholder 2">
            <a:extLst>
              <a:ext uri="{FF2B5EF4-FFF2-40B4-BE49-F238E27FC236}">
                <a16:creationId xmlns:a16="http://schemas.microsoft.com/office/drawing/2014/main" id="{238EF337-66C8-2646-9308-8AECB058A2F7}"/>
              </a:ext>
            </a:extLst>
          </p:cNvPr>
          <p:cNvSpPr>
            <a:spLocks noGrp="1"/>
          </p:cNvSpPr>
          <p:nvPr>
            <p:ph idx="1"/>
          </p:nvPr>
        </p:nvSpPr>
        <p:spPr>
          <a:xfrm>
            <a:off x="809997" y="2222287"/>
            <a:ext cx="7524003" cy="4283444"/>
          </a:xfrm>
        </p:spPr>
        <p:txBody>
          <a:bodyPr>
            <a:normAutofit/>
          </a:bodyPr>
          <a:lstStyle/>
          <a:p>
            <a:pPr marL="0" indent="0">
              <a:buNone/>
            </a:pPr>
            <a:r>
              <a:rPr lang="en-US" altLang="en-US" sz="2800" dirty="0"/>
              <a:t>Being part of a society where racist laws, policies, and practices exist, you may realize that you have engaged in some racist thinking or behaviors in the past.</a:t>
            </a:r>
          </a:p>
          <a:p>
            <a:pPr marL="0" indent="0">
              <a:buNone/>
            </a:pPr>
            <a:r>
              <a:rPr lang="en-US" altLang="en-US" sz="2800" dirty="0"/>
              <a:t>Feelings such as guilt, shame, anger, depression, or hopelessness may arise.</a:t>
            </a:r>
          </a:p>
          <a:p>
            <a:pPr marL="0" indent="0">
              <a:buNone/>
            </a:pPr>
            <a:r>
              <a:rPr lang="en-US" altLang="en-US" sz="2800" dirty="0"/>
              <a:t>After you identify your feelings </a:t>
            </a:r>
            <a:r>
              <a:rPr lang="en-US" altLang="en-US" sz="2800" i="1" dirty="0"/>
              <a:t>and allow yourself to feel them</a:t>
            </a:r>
            <a:r>
              <a:rPr lang="en-US" altLang="en-US" sz="2800" dirty="0"/>
              <a:t>, you have a choice: </a:t>
            </a:r>
          </a:p>
        </p:txBody>
      </p:sp>
    </p:spTree>
    <p:extLst>
      <p:ext uri="{BB962C8B-B14F-4D97-AF65-F5344CB8AC3E}">
        <p14:creationId xmlns:p14="http://schemas.microsoft.com/office/powerpoint/2010/main" val="393561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27F9-552F-8146-B1C4-8D44F24BA6EE}"/>
              </a:ext>
            </a:extLst>
          </p:cNvPr>
          <p:cNvSpPr>
            <a:spLocks noGrp="1"/>
          </p:cNvSpPr>
          <p:nvPr>
            <p:ph type="title"/>
          </p:nvPr>
        </p:nvSpPr>
        <p:spPr/>
        <p:txBody>
          <a:bodyPr/>
          <a:lstStyle/>
          <a:p>
            <a:r>
              <a:rPr lang="en-US" altLang="en-US" dirty="0"/>
              <a:t>Discomfort: </a:t>
            </a:r>
            <a:br>
              <a:rPr lang="en-US" altLang="en-US" dirty="0"/>
            </a:br>
            <a:r>
              <a:rPr lang="en-US" altLang="en-US" dirty="0"/>
              <a:t>A Springboard For Change</a:t>
            </a:r>
            <a:endParaRPr lang="en-US" dirty="0"/>
          </a:p>
        </p:txBody>
      </p:sp>
      <p:sp>
        <p:nvSpPr>
          <p:cNvPr id="3" name="Content Placeholder 2">
            <a:extLst>
              <a:ext uri="{FF2B5EF4-FFF2-40B4-BE49-F238E27FC236}">
                <a16:creationId xmlns:a16="http://schemas.microsoft.com/office/drawing/2014/main" id="{EA08EE01-9D1C-E94B-96C4-6D5EF51314BC}"/>
              </a:ext>
            </a:extLst>
          </p:cNvPr>
          <p:cNvSpPr>
            <a:spLocks noGrp="1"/>
          </p:cNvSpPr>
          <p:nvPr>
            <p:ph idx="1"/>
          </p:nvPr>
        </p:nvSpPr>
        <p:spPr/>
        <p:txBody>
          <a:bodyPr>
            <a:normAutofit/>
          </a:bodyPr>
          <a:lstStyle/>
          <a:p>
            <a:pPr marL="0" indent="0">
              <a:buNone/>
            </a:pPr>
            <a:r>
              <a:rPr lang="en-US" altLang="en-US" sz="2400" dirty="0"/>
              <a:t>You can stay angry, ashamed, overwhelmed, etc., OR you can be compassionate and forgiving with yourself and then put your “emotions into motion” to help create a more just world. </a:t>
            </a:r>
          </a:p>
          <a:p>
            <a:endParaRPr lang="en-US" altLang="en-US" sz="2400" dirty="0"/>
          </a:p>
          <a:p>
            <a:pPr marL="0" indent="0">
              <a:buNone/>
            </a:pPr>
            <a:r>
              <a:rPr lang="en-US" altLang="en-US" sz="2400" dirty="0"/>
              <a:t>The game will give you some specific ways to intervene. </a:t>
            </a:r>
            <a:r>
              <a:rPr lang="en-US" altLang="en-US" sz="2400" i="1" dirty="0"/>
              <a:t>You can make a difference!</a:t>
            </a:r>
            <a:endParaRPr lang="en-US" altLang="en-US" sz="2400" dirty="0"/>
          </a:p>
        </p:txBody>
      </p:sp>
    </p:spTree>
    <p:extLst>
      <p:ext uri="{BB962C8B-B14F-4D97-AF65-F5344CB8AC3E}">
        <p14:creationId xmlns:p14="http://schemas.microsoft.com/office/powerpoint/2010/main" val="408291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14F6-6688-FC4C-837B-BC79C32F8666}"/>
              </a:ext>
            </a:extLst>
          </p:cNvPr>
          <p:cNvSpPr>
            <a:spLocks noGrp="1"/>
          </p:cNvSpPr>
          <p:nvPr>
            <p:ph type="title"/>
          </p:nvPr>
        </p:nvSpPr>
        <p:spPr/>
        <p:txBody>
          <a:bodyPr/>
          <a:lstStyle/>
          <a:p>
            <a:r>
              <a:rPr lang="en-US" dirty="0"/>
              <a:t>White Privilege</a:t>
            </a:r>
          </a:p>
        </p:txBody>
      </p:sp>
      <p:sp>
        <p:nvSpPr>
          <p:cNvPr id="3" name="Content Placeholder 2">
            <a:extLst>
              <a:ext uri="{FF2B5EF4-FFF2-40B4-BE49-F238E27FC236}">
                <a16:creationId xmlns:a16="http://schemas.microsoft.com/office/drawing/2014/main" id="{FE8211B9-6CA5-864B-8E02-0EAD757EEB7D}"/>
              </a:ext>
            </a:extLst>
          </p:cNvPr>
          <p:cNvSpPr>
            <a:spLocks noGrp="1"/>
          </p:cNvSpPr>
          <p:nvPr>
            <p:ph idx="1"/>
          </p:nvPr>
        </p:nvSpPr>
        <p:spPr>
          <a:xfrm>
            <a:off x="809997" y="2222287"/>
            <a:ext cx="7524003" cy="4073582"/>
          </a:xfrm>
        </p:spPr>
        <p:txBody>
          <a:bodyPr>
            <a:normAutofit/>
          </a:bodyPr>
          <a:lstStyle/>
          <a:p>
            <a:r>
              <a:rPr lang="en-US" sz="2400" dirty="0"/>
              <a:t>A term coined by white antiracist activist Peggy McIntosh that refers to unearned advantages that white people have because of societal racism, </a:t>
            </a:r>
            <a:r>
              <a:rPr lang="en-US" sz="2400" b="1" dirty="0"/>
              <a:t>even if they are poor or uneducated </a:t>
            </a:r>
            <a:r>
              <a:rPr lang="en-US" sz="2400" dirty="0"/>
              <a:t>and don’t seek out these advantages.  </a:t>
            </a:r>
          </a:p>
          <a:p>
            <a:r>
              <a:rPr lang="en-US" sz="2400" dirty="0"/>
              <a:t>For example: if people of color don’t get jobs because of racial discrimination, white people have more job opportunities (an advantage).</a:t>
            </a:r>
          </a:p>
        </p:txBody>
      </p:sp>
    </p:spTree>
    <p:extLst>
      <p:ext uri="{BB962C8B-B14F-4D97-AF65-F5344CB8AC3E}">
        <p14:creationId xmlns:p14="http://schemas.microsoft.com/office/powerpoint/2010/main" val="307653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5D53-A902-634D-940D-26A45FE65047}"/>
              </a:ext>
            </a:extLst>
          </p:cNvPr>
          <p:cNvSpPr>
            <a:spLocks noGrp="1"/>
          </p:cNvSpPr>
          <p:nvPr>
            <p:ph type="title"/>
          </p:nvPr>
        </p:nvSpPr>
        <p:spPr/>
        <p:txBody>
          <a:bodyPr/>
          <a:lstStyle/>
          <a:p>
            <a:r>
              <a:rPr lang="en-US" dirty="0"/>
              <a:t>To Start:</a:t>
            </a:r>
          </a:p>
        </p:txBody>
      </p:sp>
      <p:sp>
        <p:nvSpPr>
          <p:cNvPr id="3" name="Content Placeholder 2">
            <a:extLst>
              <a:ext uri="{FF2B5EF4-FFF2-40B4-BE49-F238E27FC236}">
                <a16:creationId xmlns:a16="http://schemas.microsoft.com/office/drawing/2014/main" id="{A89D485D-C7DA-5A47-B672-5376391BF24C}"/>
              </a:ext>
            </a:extLst>
          </p:cNvPr>
          <p:cNvSpPr>
            <a:spLocks noGrp="1"/>
          </p:cNvSpPr>
          <p:nvPr>
            <p:ph idx="1"/>
          </p:nvPr>
        </p:nvSpPr>
        <p:spPr>
          <a:xfrm>
            <a:off x="809997" y="2222286"/>
            <a:ext cx="7524003" cy="4148533"/>
          </a:xfrm>
        </p:spPr>
        <p:txBody>
          <a:bodyPr>
            <a:normAutofit lnSpcReduction="10000"/>
          </a:bodyPr>
          <a:lstStyle/>
          <a:p>
            <a:pPr>
              <a:buFont typeface="Courier New" panose="02070309020205020404" pitchFamily="49" charset="0"/>
              <a:buChar char="o"/>
            </a:pPr>
            <a:r>
              <a:rPr lang="en-US" altLang="en-US" sz="2000" dirty="0"/>
              <a:t>Discuss the terms in the “Racism Handout.” </a:t>
            </a:r>
            <a:endParaRPr lang="en-US" altLang="en-US" sz="1600" dirty="0"/>
          </a:p>
          <a:p>
            <a:pPr>
              <a:buFont typeface="Courier New" panose="02070309020205020404" pitchFamily="49" charset="0"/>
              <a:buChar char="o"/>
            </a:pPr>
            <a:r>
              <a:rPr lang="en-US" altLang="en-US" sz="2000" dirty="0"/>
              <a:t> Read “Zee’s Blog: The Beginning.”</a:t>
            </a:r>
            <a:endParaRPr lang="en-US" altLang="en-US" sz="1600" dirty="0"/>
          </a:p>
          <a:p>
            <a:pPr>
              <a:buFont typeface="Courier New" panose="02070309020205020404" pitchFamily="49" charset="0"/>
              <a:buChar char="o"/>
            </a:pPr>
            <a:r>
              <a:rPr lang="en-US" altLang="en-US" sz="2000" dirty="0"/>
              <a:t>Go through the situation cards in order — #1 first, then #2, #3, etc. — so that you can follow the storyline in the cards as the game is played.</a:t>
            </a:r>
          </a:p>
          <a:p>
            <a:pPr lvl="1">
              <a:buFont typeface="Courier New" panose="02070309020205020404" pitchFamily="49" charset="0"/>
              <a:buChar char="o"/>
            </a:pPr>
            <a:r>
              <a:rPr lang="en-US" altLang="en-US" sz="1800" b="1" i="1" dirty="0"/>
              <a:t>READ THE CARD FIRST, RESPOND, </a:t>
            </a:r>
          </a:p>
          <a:p>
            <a:pPr lvl="1">
              <a:buFont typeface="Courier New" panose="02070309020205020404" pitchFamily="49" charset="0"/>
              <a:buChar char="o"/>
            </a:pPr>
            <a:r>
              <a:rPr lang="en-US" altLang="en-US" sz="1800" b="1" i="1" dirty="0"/>
              <a:t>THEN ROLL THE DICE! </a:t>
            </a:r>
            <a:endParaRPr lang="en-US" altLang="en-US" b="1" i="1" dirty="0"/>
          </a:p>
          <a:p>
            <a:pPr>
              <a:buFont typeface="Courier New" panose="02070309020205020404" pitchFamily="49" charset="0"/>
              <a:buChar char="o"/>
            </a:pPr>
            <a:r>
              <a:rPr lang="en-US" altLang="en-US" sz="2000" dirty="0"/>
              <a:t>Follow the instructions on whatever type of card you have drawn (Choice, Racism Handout, Thumbs Up/Thumbs Down).</a:t>
            </a:r>
            <a:endParaRPr lang="en-US" altLang="en-US" sz="1600" dirty="0"/>
          </a:p>
          <a:p>
            <a:pPr>
              <a:spcAft>
                <a:spcPts val="400"/>
              </a:spcAft>
              <a:buFont typeface="Courier New" panose="02070309020205020404" pitchFamily="49" charset="0"/>
              <a:buChar char="o"/>
            </a:pPr>
            <a:r>
              <a:rPr lang="en-US" altLang="en-US" sz="2000" dirty="0"/>
              <a:t>On each </a:t>
            </a:r>
            <a:r>
              <a:rPr lang="en-US" altLang="en-US" sz="2000" b="1" i="1" dirty="0"/>
              <a:t>space</a:t>
            </a:r>
            <a:r>
              <a:rPr lang="en-US" altLang="en-US" sz="2000" dirty="0"/>
              <a:t> on the game board that your marker lands on, follow the instructions.</a:t>
            </a:r>
          </a:p>
        </p:txBody>
      </p:sp>
    </p:spTree>
    <p:extLst>
      <p:ext uri="{BB962C8B-B14F-4D97-AF65-F5344CB8AC3E}">
        <p14:creationId xmlns:p14="http://schemas.microsoft.com/office/powerpoint/2010/main" val="341478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3FB1-0402-644D-94E7-73E159DFDBC7}"/>
              </a:ext>
            </a:extLst>
          </p:cNvPr>
          <p:cNvSpPr>
            <a:spLocks noGrp="1"/>
          </p:cNvSpPr>
          <p:nvPr>
            <p:ph type="title"/>
          </p:nvPr>
        </p:nvSpPr>
        <p:spPr/>
        <p:txBody>
          <a:bodyPr/>
          <a:lstStyle/>
          <a:p>
            <a:r>
              <a:rPr lang="en-US" sz="5400" dirty="0">
                <a:ea typeface="ＭＳ Ｐゴシック" charset="0"/>
                <a:cs typeface="Verdana"/>
                <a:sym typeface="Helvetica Light" charset="0"/>
              </a:rPr>
              <a:t>To Finish: </a:t>
            </a:r>
            <a:endParaRPr lang="en-US" sz="5400" dirty="0"/>
          </a:p>
        </p:txBody>
      </p:sp>
      <p:sp>
        <p:nvSpPr>
          <p:cNvPr id="3" name="Content Placeholder 2">
            <a:extLst>
              <a:ext uri="{FF2B5EF4-FFF2-40B4-BE49-F238E27FC236}">
                <a16:creationId xmlns:a16="http://schemas.microsoft.com/office/drawing/2014/main" id="{CA31E814-BB85-594B-8D4C-E1983EE57649}"/>
              </a:ext>
            </a:extLst>
          </p:cNvPr>
          <p:cNvSpPr>
            <a:spLocks noGrp="1"/>
          </p:cNvSpPr>
          <p:nvPr>
            <p:ph idx="1"/>
          </p:nvPr>
        </p:nvSpPr>
        <p:spPr>
          <a:xfrm>
            <a:off x="809997" y="2222287"/>
            <a:ext cx="7524003" cy="4058592"/>
          </a:xfrm>
        </p:spPr>
        <p:txBody>
          <a:bodyPr>
            <a:normAutofit fontScale="92500" lnSpcReduction="20000"/>
          </a:bodyPr>
          <a:lstStyle/>
          <a:p>
            <a:pPr marL="795338" indent="-457200" defTabSz="410751">
              <a:buFont typeface="Courier New" panose="02070309020205020404" pitchFamily="49" charset="0"/>
              <a:buChar char="o"/>
              <a:defRPr/>
            </a:pPr>
            <a:r>
              <a:rPr lang="en-US" sz="2800" dirty="0">
                <a:ea typeface="ＭＳ Ｐゴシック" charset="0"/>
                <a:cs typeface="Verdana"/>
                <a:sym typeface="Helvetica Light" charset="0"/>
              </a:rPr>
              <a:t>To finish the game, you must roll a number so that your marker lands directly on FINISH. </a:t>
            </a:r>
            <a:endParaRPr lang="en-US" sz="600" dirty="0">
              <a:ea typeface="ＭＳ Ｐゴシック" charset="0"/>
              <a:cs typeface="Verdana"/>
              <a:sym typeface="Helvetica Light" charset="0"/>
            </a:endParaRPr>
          </a:p>
          <a:p>
            <a:pPr marL="862013" indent="-457200" defTabSz="410751">
              <a:buFont typeface="Courier New" panose="02070309020205020404" pitchFamily="49" charset="0"/>
              <a:buChar char="o"/>
              <a:defRPr/>
            </a:pPr>
            <a:r>
              <a:rPr lang="en-US" sz="2800" dirty="0">
                <a:ea typeface="ＭＳ Ｐゴシック" charset="0"/>
                <a:cs typeface="Verdana"/>
                <a:sym typeface="Helvetica Light" charset="0"/>
              </a:rPr>
              <a:t>For example: </a:t>
            </a:r>
            <a:r>
              <a:rPr lang="en-US" sz="2800" dirty="0" err="1">
                <a:ea typeface="ＭＳ Ｐゴシック" charset="0"/>
                <a:cs typeface="Verdana"/>
                <a:sym typeface="Helvetica Light" charset="0"/>
              </a:rPr>
              <a:t>lf</a:t>
            </a:r>
            <a:r>
              <a:rPr lang="en-US" sz="2800" dirty="0">
                <a:ea typeface="ＭＳ Ｐゴシック" charset="0"/>
                <a:cs typeface="Verdana"/>
                <a:sym typeface="Helvetica Light" charset="0"/>
              </a:rPr>
              <a:t> you need a four to land on FINISH but you roll a five, you stay where you are. </a:t>
            </a:r>
            <a:endParaRPr lang="en-US" dirty="0">
              <a:ea typeface="ＭＳ Ｐゴシック" charset="0"/>
              <a:cs typeface="Verdana"/>
              <a:sym typeface="Helvetica Light" charset="0"/>
            </a:endParaRPr>
          </a:p>
          <a:p>
            <a:pPr marL="795338" indent="-457200" defTabSz="410751">
              <a:buFont typeface="Courier New" panose="02070309020205020404" pitchFamily="49" charset="0"/>
              <a:buChar char="o"/>
              <a:defRPr/>
            </a:pPr>
            <a:r>
              <a:rPr lang="en-US" sz="2800" dirty="0">
                <a:ea typeface="ＭＳ Ｐゴシック" charset="0"/>
                <a:cs typeface="Verdana"/>
                <a:sym typeface="Helvetica Light" charset="0"/>
              </a:rPr>
              <a:t>After landing on FINISH, continue drawing cards, but do not roll the dice or move your marker.</a:t>
            </a:r>
            <a:endParaRPr lang="en-US" dirty="0">
              <a:ea typeface="ＭＳ Ｐゴシック" charset="0"/>
              <a:cs typeface="Verdana"/>
              <a:sym typeface="Helvetica Light" charset="0"/>
            </a:endParaRPr>
          </a:p>
          <a:p>
            <a:pPr marL="795338" indent="-457200" defTabSz="410751">
              <a:buFont typeface="Courier New" panose="02070309020205020404" pitchFamily="49" charset="0"/>
              <a:buChar char="o"/>
              <a:defRPr/>
            </a:pPr>
            <a:r>
              <a:rPr lang="en-US" sz="2800" dirty="0">
                <a:ea typeface="ＭＳ Ｐゴシック" charset="0"/>
                <a:cs typeface="Verdana"/>
                <a:sym typeface="Helvetica Light" charset="0"/>
              </a:rPr>
              <a:t>The game is over when </a:t>
            </a:r>
            <a:r>
              <a:rPr lang="en-US" sz="2800" b="1" i="1" dirty="0">
                <a:ea typeface="ＭＳ Ｐゴシック" charset="0"/>
                <a:cs typeface="Verdana"/>
                <a:sym typeface="Helvetica Light" charset="0"/>
              </a:rPr>
              <a:t>all</a:t>
            </a:r>
            <a:r>
              <a:rPr lang="en-US" sz="2800" dirty="0">
                <a:ea typeface="ＭＳ Ｐゴシック" charset="0"/>
                <a:cs typeface="Verdana"/>
                <a:sym typeface="Helvetica Light" charset="0"/>
              </a:rPr>
              <a:t> teammates have crossed the finish line.</a:t>
            </a:r>
          </a:p>
        </p:txBody>
      </p:sp>
    </p:spTree>
    <p:extLst>
      <p:ext uri="{BB962C8B-B14F-4D97-AF65-F5344CB8AC3E}">
        <p14:creationId xmlns:p14="http://schemas.microsoft.com/office/powerpoint/2010/main" val="258406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9F5A-E0B1-6A4C-A2DB-2E4984851ADF}"/>
              </a:ext>
            </a:extLst>
          </p:cNvPr>
          <p:cNvSpPr>
            <a:spLocks noGrp="1"/>
          </p:cNvSpPr>
          <p:nvPr>
            <p:ph type="title"/>
          </p:nvPr>
        </p:nvSpPr>
        <p:spPr/>
        <p:txBody>
          <a:bodyPr/>
          <a:lstStyle/>
          <a:p>
            <a:r>
              <a:rPr lang="en-US" dirty="0"/>
              <a:t>After Finishing</a:t>
            </a:r>
          </a:p>
        </p:txBody>
      </p:sp>
      <p:sp>
        <p:nvSpPr>
          <p:cNvPr id="3" name="Content Placeholder 2">
            <a:extLst>
              <a:ext uri="{FF2B5EF4-FFF2-40B4-BE49-F238E27FC236}">
                <a16:creationId xmlns:a16="http://schemas.microsoft.com/office/drawing/2014/main" id="{20250E36-5ADA-C34E-8FF0-DFD1734DF651}"/>
              </a:ext>
            </a:extLst>
          </p:cNvPr>
          <p:cNvSpPr>
            <a:spLocks noGrp="1"/>
          </p:cNvSpPr>
          <p:nvPr>
            <p:ph idx="1"/>
          </p:nvPr>
        </p:nvSpPr>
        <p:spPr/>
        <p:txBody>
          <a:bodyPr>
            <a:normAutofit/>
          </a:bodyPr>
          <a:lstStyle/>
          <a:p>
            <a:pPr>
              <a:buFont typeface="Courier New" panose="02070309020205020404" pitchFamily="49" charset="0"/>
              <a:buChar char="o"/>
            </a:pPr>
            <a:r>
              <a:rPr lang="en-US" altLang="en-US" sz="2800" dirty="0"/>
              <a:t>Read any unread blog entries from</a:t>
            </a:r>
            <a:r>
              <a:rPr lang="en-US" altLang="en-US" sz="2000" dirty="0"/>
              <a:t> </a:t>
            </a:r>
            <a:r>
              <a:rPr lang="en-US" altLang="en-US" sz="2800" dirty="0"/>
              <a:t>“Zee’s Blog:</a:t>
            </a:r>
            <a:r>
              <a:rPr lang="en-US" altLang="en-US" dirty="0"/>
              <a:t> </a:t>
            </a:r>
            <a:r>
              <a:rPr lang="en-US" altLang="en-US" sz="2800" dirty="0"/>
              <a:t>The Conclusion.”</a:t>
            </a:r>
          </a:p>
          <a:p>
            <a:pPr>
              <a:buFont typeface="Courier New" panose="02070309020205020404" pitchFamily="49" charset="0"/>
              <a:buChar char="o"/>
            </a:pPr>
            <a:endParaRPr lang="en-US" altLang="en-US" sz="2000" dirty="0"/>
          </a:p>
          <a:p>
            <a:pPr>
              <a:buFont typeface="Courier New" panose="02070309020205020404" pitchFamily="49" charset="0"/>
              <a:buChar char="o"/>
            </a:pPr>
            <a:r>
              <a:rPr lang="en-US" altLang="en-US" sz="2800" dirty="0"/>
              <a:t>Follow with a group discussion.</a:t>
            </a:r>
          </a:p>
        </p:txBody>
      </p:sp>
    </p:spTree>
    <p:extLst>
      <p:ext uri="{BB962C8B-B14F-4D97-AF65-F5344CB8AC3E}">
        <p14:creationId xmlns:p14="http://schemas.microsoft.com/office/powerpoint/2010/main" val="71024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C748-CC67-3341-A752-B2F0D690F65F}"/>
              </a:ext>
            </a:extLst>
          </p:cNvPr>
          <p:cNvSpPr>
            <a:spLocks noGrp="1"/>
          </p:cNvSpPr>
          <p:nvPr>
            <p:ph type="title"/>
          </p:nvPr>
        </p:nvSpPr>
        <p:spPr/>
        <p:txBody>
          <a:bodyPr/>
          <a:lstStyle/>
          <a:p>
            <a:r>
              <a:rPr lang="en-US" dirty="0"/>
              <a:t>What you need to begin</a:t>
            </a:r>
          </a:p>
        </p:txBody>
      </p:sp>
      <p:sp>
        <p:nvSpPr>
          <p:cNvPr id="3" name="Content Placeholder 2">
            <a:extLst>
              <a:ext uri="{FF2B5EF4-FFF2-40B4-BE49-F238E27FC236}">
                <a16:creationId xmlns:a16="http://schemas.microsoft.com/office/drawing/2014/main" id="{F39C8172-1511-4743-8FA3-2F485EE04A6F}"/>
              </a:ext>
            </a:extLst>
          </p:cNvPr>
          <p:cNvSpPr>
            <a:spLocks noGrp="1"/>
          </p:cNvSpPr>
          <p:nvPr>
            <p:ph idx="1"/>
          </p:nvPr>
        </p:nvSpPr>
        <p:spPr/>
        <p:txBody>
          <a:bodyPr>
            <a:normAutofit lnSpcReduction="10000"/>
          </a:bodyPr>
          <a:lstStyle/>
          <a:p>
            <a:r>
              <a:rPr lang="en-US" dirty="0"/>
              <a:t>Divide the group into teams of 3-5 people.</a:t>
            </a:r>
          </a:p>
          <a:p>
            <a:r>
              <a:rPr lang="en-US" dirty="0"/>
              <a:t>A Marker for the gameboard that represents each team.</a:t>
            </a:r>
          </a:p>
          <a:p>
            <a:r>
              <a:rPr lang="en-US" dirty="0"/>
              <a:t>A single 6 sided die.</a:t>
            </a:r>
          </a:p>
          <a:p>
            <a:r>
              <a:rPr lang="en-US" dirty="0"/>
              <a:t>Each play needs a player handout containing Zee’s Blog: The Beginning and the Racism Handout</a:t>
            </a:r>
          </a:p>
          <a:p>
            <a:r>
              <a:rPr lang="en-US" dirty="0"/>
              <a:t>Facilitator needs a copy of “Zee’s Blog: The Beginning”</a:t>
            </a:r>
          </a:p>
          <a:p>
            <a:r>
              <a:rPr lang="en-US" dirty="0"/>
              <a:t>A set of “Bonus Cards”</a:t>
            </a:r>
          </a:p>
          <a:p>
            <a:endParaRPr lang="en-US" dirty="0"/>
          </a:p>
          <a:p>
            <a:pPr marL="0" indent="0">
              <a:buNone/>
            </a:pPr>
            <a:r>
              <a:rPr lang="en-US" dirty="0"/>
              <a:t>Have the teams take turns reading through the following slides until you get to the slide that says “Begin the Game”</a:t>
            </a:r>
          </a:p>
        </p:txBody>
      </p:sp>
    </p:spTree>
    <p:extLst>
      <p:ext uri="{BB962C8B-B14F-4D97-AF65-F5344CB8AC3E}">
        <p14:creationId xmlns:p14="http://schemas.microsoft.com/office/powerpoint/2010/main" val="75274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0C80-7322-2E46-A6D4-76DE7284AAD2}"/>
              </a:ext>
            </a:extLst>
          </p:cNvPr>
          <p:cNvSpPr>
            <a:spLocks noGrp="1"/>
          </p:cNvSpPr>
          <p:nvPr>
            <p:ph type="title"/>
          </p:nvPr>
        </p:nvSpPr>
        <p:spPr/>
        <p:txBody>
          <a:bodyPr/>
          <a:lstStyle/>
          <a:p>
            <a:r>
              <a:rPr lang="en-US" dirty="0"/>
              <a:t>Stereotyping</a:t>
            </a:r>
          </a:p>
        </p:txBody>
      </p:sp>
      <p:sp>
        <p:nvSpPr>
          <p:cNvPr id="3" name="Content Placeholder 2">
            <a:extLst>
              <a:ext uri="{FF2B5EF4-FFF2-40B4-BE49-F238E27FC236}">
                <a16:creationId xmlns:a16="http://schemas.microsoft.com/office/drawing/2014/main" id="{D0730797-6425-074C-856B-927493A2B272}"/>
              </a:ext>
            </a:extLst>
          </p:cNvPr>
          <p:cNvSpPr>
            <a:spLocks noGrp="1"/>
          </p:cNvSpPr>
          <p:nvPr>
            <p:ph idx="1"/>
          </p:nvPr>
        </p:nvSpPr>
        <p:spPr>
          <a:xfrm>
            <a:off x="809997" y="2222286"/>
            <a:ext cx="7524003" cy="3983641"/>
          </a:xfrm>
        </p:spPr>
        <p:txBody>
          <a:bodyPr>
            <a:normAutofit/>
          </a:bodyPr>
          <a:lstStyle/>
          <a:p>
            <a:pPr>
              <a:buFont typeface="Courier New" panose="02070309020205020404" pitchFamily="49" charset="0"/>
              <a:buChar char="o"/>
            </a:pPr>
            <a:r>
              <a:rPr lang="en-US" sz="2800" dirty="0"/>
              <a:t>Making a statement, usually offensive, based on the mistaken belief that all people of a particular gender, age, race, </a:t>
            </a:r>
            <a:r>
              <a:rPr lang="en-US" sz="2800" dirty="0" err="1"/>
              <a:t>ethinicity</a:t>
            </a:r>
            <a:r>
              <a:rPr lang="en-US" sz="2800" dirty="0"/>
              <a:t>, etc. are the same.  Examples of racial/</a:t>
            </a:r>
            <a:r>
              <a:rPr lang="en-US" sz="2800" dirty="0" err="1"/>
              <a:t>ethinic</a:t>
            </a:r>
            <a:r>
              <a:rPr lang="en-US" sz="2800" dirty="0"/>
              <a:t> stereotypes include statements that begin with: </a:t>
            </a:r>
          </a:p>
          <a:p>
            <a:pPr>
              <a:buFont typeface="Courier New" panose="02070309020205020404" pitchFamily="49" charset="0"/>
              <a:buChar char="o"/>
            </a:pPr>
            <a:r>
              <a:rPr lang="en-US" sz="2800" dirty="0"/>
              <a:t>“All blacks are…” “All Asians are…”</a:t>
            </a:r>
          </a:p>
        </p:txBody>
      </p:sp>
    </p:spTree>
    <p:extLst>
      <p:ext uri="{BB962C8B-B14F-4D97-AF65-F5344CB8AC3E}">
        <p14:creationId xmlns:p14="http://schemas.microsoft.com/office/powerpoint/2010/main" val="40538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Game_4panels_8.13.15_981x768(PPT).jpg">
            <a:extLst>
              <a:ext uri="{FF2B5EF4-FFF2-40B4-BE49-F238E27FC236}">
                <a16:creationId xmlns:a16="http://schemas.microsoft.com/office/drawing/2014/main" id="{3F473399-B7DD-C743-AB55-EF4C77285F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759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03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8CF7-393D-C245-AB1B-48279CFFE7F0}"/>
              </a:ext>
            </a:extLst>
          </p:cNvPr>
          <p:cNvSpPr>
            <a:spLocks noGrp="1"/>
          </p:cNvSpPr>
          <p:nvPr>
            <p:ph type="title"/>
          </p:nvPr>
        </p:nvSpPr>
        <p:spPr/>
        <p:txBody>
          <a:bodyPr/>
          <a:lstStyle/>
          <a:p>
            <a:r>
              <a:rPr lang="en-US" dirty="0"/>
              <a:t>Prejudice (an attitude)</a:t>
            </a:r>
          </a:p>
        </p:txBody>
      </p:sp>
      <p:sp>
        <p:nvSpPr>
          <p:cNvPr id="3" name="Content Placeholder 2">
            <a:extLst>
              <a:ext uri="{FF2B5EF4-FFF2-40B4-BE49-F238E27FC236}">
                <a16:creationId xmlns:a16="http://schemas.microsoft.com/office/drawing/2014/main" id="{6208FDD5-C7AA-534B-A159-20C4B7069774}"/>
              </a:ext>
            </a:extLst>
          </p:cNvPr>
          <p:cNvSpPr>
            <a:spLocks noGrp="1"/>
          </p:cNvSpPr>
          <p:nvPr>
            <p:ph idx="1"/>
          </p:nvPr>
        </p:nvSpPr>
        <p:spPr/>
        <p:txBody>
          <a:bodyPr>
            <a:normAutofit/>
          </a:bodyPr>
          <a:lstStyle/>
          <a:p>
            <a:r>
              <a:rPr lang="en-US" sz="2400" dirty="0"/>
              <a:t>Disliking someone based on gender, age, race, etc.  </a:t>
            </a:r>
          </a:p>
          <a:p>
            <a:r>
              <a:rPr lang="en-US" sz="2400" dirty="0"/>
              <a:t>Racial prejudice is usually based on physical characteristics such as skin color, nose shape, eye shape, or hair texture.  </a:t>
            </a:r>
          </a:p>
          <a:p>
            <a:r>
              <a:rPr lang="en-US" sz="2400" dirty="0"/>
              <a:t>If you act on your  </a:t>
            </a:r>
            <a:r>
              <a:rPr lang="en-US" sz="2400" i="1" dirty="0"/>
              <a:t>prejudice</a:t>
            </a:r>
            <a:r>
              <a:rPr lang="en-US" sz="2400" dirty="0"/>
              <a:t>, it becomes discrimination.</a:t>
            </a:r>
          </a:p>
        </p:txBody>
      </p:sp>
    </p:spTree>
    <p:extLst>
      <p:ext uri="{BB962C8B-B14F-4D97-AF65-F5344CB8AC3E}">
        <p14:creationId xmlns:p14="http://schemas.microsoft.com/office/powerpoint/2010/main" val="205973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BEB8-CEB5-CE45-8895-33306440B5EE}"/>
              </a:ext>
            </a:extLst>
          </p:cNvPr>
          <p:cNvSpPr>
            <a:spLocks noGrp="1"/>
          </p:cNvSpPr>
          <p:nvPr>
            <p:ph type="title"/>
          </p:nvPr>
        </p:nvSpPr>
        <p:spPr/>
        <p:txBody>
          <a:bodyPr/>
          <a:lstStyle/>
          <a:p>
            <a:r>
              <a:rPr lang="en-US" dirty="0"/>
              <a:t>Discrimination</a:t>
            </a:r>
          </a:p>
        </p:txBody>
      </p:sp>
      <p:sp>
        <p:nvSpPr>
          <p:cNvPr id="3" name="Content Placeholder 2">
            <a:extLst>
              <a:ext uri="{FF2B5EF4-FFF2-40B4-BE49-F238E27FC236}">
                <a16:creationId xmlns:a16="http://schemas.microsoft.com/office/drawing/2014/main" id="{AB9E1843-B92F-7D41-9B3F-D8EFB8677DA1}"/>
              </a:ext>
            </a:extLst>
          </p:cNvPr>
          <p:cNvSpPr>
            <a:spLocks noGrp="1"/>
          </p:cNvSpPr>
          <p:nvPr>
            <p:ph idx="1"/>
          </p:nvPr>
        </p:nvSpPr>
        <p:spPr>
          <a:xfrm>
            <a:off x="809997" y="2222287"/>
            <a:ext cx="7524003" cy="4118552"/>
          </a:xfrm>
        </p:spPr>
        <p:txBody>
          <a:bodyPr>
            <a:normAutofit/>
          </a:bodyPr>
          <a:lstStyle/>
          <a:p>
            <a:r>
              <a:rPr lang="en-US" sz="2400" dirty="0"/>
              <a:t>Unequal treatment of someone because of the person’s gender, age, race, etc.  Examples of racial discrimination include:</a:t>
            </a:r>
          </a:p>
          <a:p>
            <a:pPr lvl="1"/>
            <a:r>
              <a:rPr lang="en-US" sz="2000" dirty="0"/>
              <a:t>Individuals harassing another person just because of their skin color.</a:t>
            </a:r>
          </a:p>
          <a:p>
            <a:pPr lvl="1"/>
            <a:r>
              <a:rPr lang="en-US" sz="2000" dirty="0"/>
              <a:t>Institutions (such as the government, the military, religions, or the media) that are mostly controlled by white people and that create policies, practices, and laws that are unfair to people of color.</a:t>
            </a:r>
          </a:p>
        </p:txBody>
      </p:sp>
    </p:spTree>
    <p:extLst>
      <p:ext uri="{BB962C8B-B14F-4D97-AF65-F5344CB8AC3E}">
        <p14:creationId xmlns:p14="http://schemas.microsoft.com/office/powerpoint/2010/main" val="3390656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0736-F223-B644-A84B-6E0C80B4AAFC}"/>
              </a:ext>
            </a:extLst>
          </p:cNvPr>
          <p:cNvSpPr>
            <a:spLocks noGrp="1"/>
          </p:cNvSpPr>
          <p:nvPr>
            <p:ph type="title"/>
          </p:nvPr>
        </p:nvSpPr>
        <p:spPr/>
        <p:txBody>
          <a:bodyPr/>
          <a:lstStyle/>
          <a:p>
            <a:r>
              <a:rPr lang="en-US" dirty="0"/>
              <a:t>Cultural Appropriation</a:t>
            </a:r>
          </a:p>
        </p:txBody>
      </p:sp>
      <p:sp>
        <p:nvSpPr>
          <p:cNvPr id="3" name="Content Placeholder 2">
            <a:extLst>
              <a:ext uri="{FF2B5EF4-FFF2-40B4-BE49-F238E27FC236}">
                <a16:creationId xmlns:a16="http://schemas.microsoft.com/office/drawing/2014/main" id="{95691A77-D9A1-5641-BA73-792647D3165C}"/>
              </a:ext>
            </a:extLst>
          </p:cNvPr>
          <p:cNvSpPr>
            <a:spLocks noGrp="1"/>
          </p:cNvSpPr>
          <p:nvPr>
            <p:ph idx="1"/>
          </p:nvPr>
        </p:nvSpPr>
        <p:spPr>
          <a:xfrm>
            <a:off x="809997" y="2222287"/>
            <a:ext cx="7524003" cy="4088572"/>
          </a:xfrm>
        </p:spPr>
        <p:txBody>
          <a:bodyPr>
            <a:normAutofit/>
          </a:bodyPr>
          <a:lstStyle/>
          <a:p>
            <a:r>
              <a:rPr lang="en-US" sz="2400" dirty="0"/>
              <a:t>The use – without permission or proper context – of the dress, music, art, traditions, or social behavior of an oppressed people by a group that is in a position of greater power. For example:</a:t>
            </a:r>
          </a:p>
          <a:p>
            <a:r>
              <a:rPr lang="en-US" sz="2400" dirty="0"/>
              <a:t>Although headdresses are sacred to American Indian tribes in the great plains region and elsewhere, a clothing store dressed a fashion model in a “Native American” headdress for its fashion show.</a:t>
            </a:r>
          </a:p>
        </p:txBody>
      </p:sp>
    </p:spTree>
    <p:extLst>
      <p:ext uri="{BB962C8B-B14F-4D97-AF65-F5344CB8AC3E}">
        <p14:creationId xmlns:p14="http://schemas.microsoft.com/office/powerpoint/2010/main" val="344487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AEA8-1388-0A44-A7D9-1294331B2A8D}"/>
              </a:ext>
            </a:extLst>
          </p:cNvPr>
          <p:cNvSpPr>
            <a:spLocks noGrp="1"/>
          </p:cNvSpPr>
          <p:nvPr>
            <p:ph type="title"/>
          </p:nvPr>
        </p:nvSpPr>
        <p:spPr/>
        <p:txBody>
          <a:bodyPr/>
          <a:lstStyle/>
          <a:p>
            <a:r>
              <a:rPr lang="en-US" dirty="0"/>
              <a:t>Joking or teasing </a:t>
            </a:r>
            <a:br>
              <a:rPr lang="en-US" dirty="0"/>
            </a:br>
            <a:r>
              <a:rPr lang="en-US" dirty="0"/>
              <a:t>(some examples)</a:t>
            </a:r>
          </a:p>
        </p:txBody>
      </p:sp>
      <p:sp>
        <p:nvSpPr>
          <p:cNvPr id="3" name="Content Placeholder 2">
            <a:extLst>
              <a:ext uri="{FF2B5EF4-FFF2-40B4-BE49-F238E27FC236}">
                <a16:creationId xmlns:a16="http://schemas.microsoft.com/office/drawing/2014/main" id="{46BC6093-589C-364C-8298-E61CBD0D264D}"/>
              </a:ext>
            </a:extLst>
          </p:cNvPr>
          <p:cNvSpPr>
            <a:spLocks noGrp="1"/>
          </p:cNvSpPr>
          <p:nvPr>
            <p:ph idx="1"/>
          </p:nvPr>
        </p:nvSpPr>
        <p:spPr/>
        <p:txBody>
          <a:bodyPr>
            <a:normAutofit/>
          </a:bodyPr>
          <a:lstStyle/>
          <a:p>
            <a:r>
              <a:rPr lang="en-US" sz="3200" dirty="0"/>
              <a:t>Telling a joke about the Holocaust in front of Jewish people.</a:t>
            </a:r>
          </a:p>
          <a:p>
            <a:r>
              <a:rPr lang="en-US" sz="3200" dirty="0"/>
              <a:t>Wearing a Halloween costume that makes fun of a certain race/ethnicity.</a:t>
            </a:r>
          </a:p>
        </p:txBody>
      </p:sp>
    </p:spTree>
    <p:extLst>
      <p:ext uri="{BB962C8B-B14F-4D97-AF65-F5344CB8AC3E}">
        <p14:creationId xmlns:p14="http://schemas.microsoft.com/office/powerpoint/2010/main" val="39304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7E1F-6EB9-994F-9F19-ACF0C7D60142}"/>
              </a:ext>
            </a:extLst>
          </p:cNvPr>
          <p:cNvSpPr>
            <a:spLocks noGrp="1"/>
          </p:cNvSpPr>
          <p:nvPr>
            <p:ph type="title"/>
          </p:nvPr>
        </p:nvSpPr>
        <p:spPr/>
        <p:txBody>
          <a:bodyPr/>
          <a:lstStyle/>
          <a:p>
            <a:r>
              <a:rPr lang="en-US" dirty="0"/>
              <a:t>One-sided presentation of history.</a:t>
            </a:r>
          </a:p>
        </p:txBody>
      </p:sp>
      <p:sp>
        <p:nvSpPr>
          <p:cNvPr id="3" name="Content Placeholder 2">
            <a:extLst>
              <a:ext uri="{FF2B5EF4-FFF2-40B4-BE49-F238E27FC236}">
                <a16:creationId xmlns:a16="http://schemas.microsoft.com/office/drawing/2014/main" id="{BF43955D-0824-B344-B18E-9CD8F92A1FD0}"/>
              </a:ext>
            </a:extLst>
          </p:cNvPr>
          <p:cNvSpPr>
            <a:spLocks noGrp="1"/>
          </p:cNvSpPr>
          <p:nvPr>
            <p:ph idx="1"/>
          </p:nvPr>
        </p:nvSpPr>
        <p:spPr>
          <a:xfrm>
            <a:off x="809997" y="2222286"/>
            <a:ext cx="7524003" cy="4193503"/>
          </a:xfrm>
        </p:spPr>
        <p:txBody>
          <a:bodyPr>
            <a:normAutofit fontScale="92500" lnSpcReduction="10000"/>
          </a:bodyPr>
          <a:lstStyle/>
          <a:p>
            <a:r>
              <a:rPr lang="en-US" sz="3200" dirty="0"/>
              <a:t>The presentation of history from only one point of view instead of from multiple historical perspectives.</a:t>
            </a:r>
          </a:p>
          <a:p>
            <a:r>
              <a:rPr lang="en-US" sz="3200" dirty="0"/>
              <a:t>For example: Most school textbooks leave out the point of view of the </a:t>
            </a:r>
            <a:r>
              <a:rPr lang="en-US" sz="3200" dirty="0" err="1"/>
              <a:t>Taíno</a:t>
            </a:r>
            <a:r>
              <a:rPr lang="en-US" sz="3200" dirty="0"/>
              <a:t> people and other Native American tribes whom Christopher Columbus and his men enslaved and killed.</a:t>
            </a:r>
          </a:p>
        </p:txBody>
      </p:sp>
    </p:spTree>
    <p:extLst>
      <p:ext uri="{BB962C8B-B14F-4D97-AF65-F5344CB8AC3E}">
        <p14:creationId xmlns:p14="http://schemas.microsoft.com/office/powerpoint/2010/main" val="252786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ACA3-BF4B-F749-AD40-6AA763656B2E}"/>
              </a:ext>
            </a:extLst>
          </p:cNvPr>
          <p:cNvSpPr>
            <a:spLocks noGrp="1"/>
          </p:cNvSpPr>
          <p:nvPr>
            <p:ph type="title"/>
          </p:nvPr>
        </p:nvSpPr>
        <p:spPr/>
        <p:txBody>
          <a:bodyPr/>
          <a:lstStyle/>
          <a:p>
            <a:r>
              <a:rPr lang="en-US" dirty="0"/>
              <a:t>Tokenism</a:t>
            </a:r>
          </a:p>
        </p:txBody>
      </p:sp>
      <p:sp>
        <p:nvSpPr>
          <p:cNvPr id="3" name="Content Placeholder 2">
            <a:extLst>
              <a:ext uri="{FF2B5EF4-FFF2-40B4-BE49-F238E27FC236}">
                <a16:creationId xmlns:a16="http://schemas.microsoft.com/office/drawing/2014/main" id="{41353650-C4AC-FD40-BC0D-0AEDA5FFCC3D}"/>
              </a:ext>
            </a:extLst>
          </p:cNvPr>
          <p:cNvSpPr>
            <a:spLocks noGrp="1"/>
          </p:cNvSpPr>
          <p:nvPr>
            <p:ph idx="1"/>
          </p:nvPr>
        </p:nvSpPr>
        <p:spPr>
          <a:xfrm>
            <a:off x="809997" y="2222287"/>
            <a:ext cx="7524003" cy="4493306"/>
          </a:xfrm>
        </p:spPr>
        <p:txBody>
          <a:bodyPr>
            <a:normAutofit fontScale="92500" lnSpcReduction="10000"/>
          </a:bodyPr>
          <a:lstStyle/>
          <a:p>
            <a:r>
              <a:rPr lang="en-US" sz="2800" dirty="0"/>
              <a:t>Including someone as “token” (a symbol) to represent their race rather than valuing that person as an individual with unique talents and skills.</a:t>
            </a:r>
          </a:p>
          <a:p>
            <a:r>
              <a:rPr lang="en-US" sz="2800" dirty="0"/>
              <a:t>In this way an “image” of diversity is constructed, but a white norm is maintained.</a:t>
            </a:r>
          </a:p>
          <a:p>
            <a:r>
              <a:rPr lang="en-US" sz="2800" dirty="0"/>
              <a:t>For example: In an attempt to appear diverse, a TV or movie director casts on black person as the sidekick in an otherwise all-white cast.</a:t>
            </a:r>
          </a:p>
        </p:txBody>
      </p:sp>
    </p:spTree>
    <p:extLst>
      <p:ext uri="{BB962C8B-B14F-4D97-AF65-F5344CB8AC3E}">
        <p14:creationId xmlns:p14="http://schemas.microsoft.com/office/powerpoint/2010/main" val="360445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0B01-CB57-EF44-8E3F-8B3BF976A2E2}"/>
              </a:ext>
            </a:extLst>
          </p:cNvPr>
          <p:cNvSpPr>
            <a:spLocks noGrp="1"/>
          </p:cNvSpPr>
          <p:nvPr>
            <p:ph type="title"/>
          </p:nvPr>
        </p:nvSpPr>
        <p:spPr/>
        <p:txBody>
          <a:bodyPr/>
          <a:lstStyle/>
          <a:p>
            <a:r>
              <a:rPr lang="en-US" dirty="0"/>
              <a:t>Zee’s Blog: The Beginning</a:t>
            </a:r>
          </a:p>
        </p:txBody>
      </p:sp>
      <p:sp>
        <p:nvSpPr>
          <p:cNvPr id="3" name="Content Placeholder 2">
            <a:extLst>
              <a:ext uri="{FF2B5EF4-FFF2-40B4-BE49-F238E27FC236}">
                <a16:creationId xmlns:a16="http://schemas.microsoft.com/office/drawing/2014/main" id="{4606F6D1-D4E0-0F4A-A37D-91D21F52E2BB}"/>
              </a:ext>
            </a:extLst>
          </p:cNvPr>
          <p:cNvSpPr>
            <a:spLocks noGrp="1"/>
          </p:cNvSpPr>
          <p:nvPr>
            <p:ph idx="1"/>
          </p:nvPr>
        </p:nvSpPr>
        <p:spPr/>
        <p:txBody>
          <a:bodyPr>
            <a:normAutofit/>
          </a:bodyPr>
          <a:lstStyle/>
          <a:p>
            <a:r>
              <a:rPr lang="en-US" sz="3600" dirty="0"/>
              <a:t>Facilitator Reads the Blog Entry</a:t>
            </a:r>
          </a:p>
        </p:txBody>
      </p:sp>
    </p:spTree>
    <p:extLst>
      <p:ext uri="{BB962C8B-B14F-4D97-AF65-F5344CB8AC3E}">
        <p14:creationId xmlns:p14="http://schemas.microsoft.com/office/powerpoint/2010/main" val="371977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19E4-824B-7049-AD75-69D473E24096}"/>
              </a:ext>
            </a:extLst>
          </p:cNvPr>
          <p:cNvSpPr>
            <a:spLocks noGrp="1"/>
          </p:cNvSpPr>
          <p:nvPr>
            <p:ph type="title"/>
          </p:nvPr>
        </p:nvSpPr>
        <p:spPr/>
        <p:txBody>
          <a:bodyPr/>
          <a:lstStyle/>
          <a:p>
            <a:r>
              <a:rPr lang="en-US" dirty="0"/>
              <a:t>Begin the Game</a:t>
            </a:r>
          </a:p>
        </p:txBody>
      </p:sp>
      <p:sp>
        <p:nvSpPr>
          <p:cNvPr id="3" name="Text Placeholder 2">
            <a:extLst>
              <a:ext uri="{FF2B5EF4-FFF2-40B4-BE49-F238E27FC236}">
                <a16:creationId xmlns:a16="http://schemas.microsoft.com/office/drawing/2014/main" id="{B6922137-14D5-D14E-9F48-533BCAD918A7}"/>
              </a:ext>
            </a:extLst>
          </p:cNvPr>
          <p:cNvSpPr>
            <a:spLocks noGrp="1"/>
          </p:cNvSpPr>
          <p:nvPr>
            <p:ph type="body" idx="1"/>
          </p:nvPr>
        </p:nvSpPr>
        <p:spPr/>
        <p:txBody>
          <a:bodyPr/>
          <a:lstStyle/>
          <a:p>
            <a:r>
              <a:rPr lang="en-US" dirty="0"/>
              <a:t>The following slides are the situation cards.</a:t>
            </a:r>
          </a:p>
          <a:p>
            <a:r>
              <a:rPr lang="en-US" dirty="0"/>
              <a:t>The first team reads the situation card and follow’s the actions.  All teams talk about the situation group in their teams.  To end your turn you roll the die and move your marker. </a:t>
            </a:r>
          </a:p>
        </p:txBody>
      </p:sp>
    </p:spTree>
    <p:extLst>
      <p:ext uri="{BB962C8B-B14F-4D97-AF65-F5344CB8AC3E}">
        <p14:creationId xmlns:p14="http://schemas.microsoft.com/office/powerpoint/2010/main" val="406962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2465-17DF-B744-B0DE-5C22D3E1C817}"/>
              </a:ext>
            </a:extLst>
          </p:cNvPr>
          <p:cNvSpPr>
            <a:spLocks noGrp="1"/>
          </p:cNvSpPr>
          <p:nvPr>
            <p:ph type="title"/>
          </p:nvPr>
        </p:nvSpPr>
        <p:spPr/>
        <p:txBody>
          <a:bodyPr/>
          <a:lstStyle/>
          <a:p>
            <a:r>
              <a:rPr lang="en-US" dirty="0"/>
              <a:t>Begin the Game</a:t>
            </a:r>
          </a:p>
        </p:txBody>
      </p:sp>
      <p:sp>
        <p:nvSpPr>
          <p:cNvPr id="3" name="Content Placeholder 2">
            <a:extLst>
              <a:ext uri="{FF2B5EF4-FFF2-40B4-BE49-F238E27FC236}">
                <a16:creationId xmlns:a16="http://schemas.microsoft.com/office/drawing/2014/main" id="{14E432EE-4881-C24F-AE09-B688161DEB6C}"/>
              </a:ext>
            </a:extLst>
          </p:cNvPr>
          <p:cNvSpPr>
            <a:spLocks noGrp="1"/>
          </p:cNvSpPr>
          <p:nvPr>
            <p:ph idx="1"/>
          </p:nvPr>
        </p:nvSpPr>
        <p:spPr>
          <a:xfrm>
            <a:off x="809997" y="2222286"/>
            <a:ext cx="7524003" cy="4208493"/>
          </a:xfrm>
        </p:spPr>
        <p:txBody>
          <a:bodyPr>
            <a:normAutofit fontScale="92500" lnSpcReduction="10000"/>
          </a:bodyPr>
          <a:lstStyle/>
          <a:p>
            <a:r>
              <a:rPr lang="en-US" sz="2400" dirty="0"/>
              <a:t>The following slides are the situation cards.</a:t>
            </a:r>
          </a:p>
          <a:p>
            <a:r>
              <a:rPr lang="en-US" sz="2400" dirty="0"/>
              <a:t>The first team reads the situation card out loud and follow’s the actions.  </a:t>
            </a:r>
          </a:p>
          <a:p>
            <a:r>
              <a:rPr lang="en-US" sz="2400" dirty="0"/>
              <a:t>To end your turn you roll the die and move your marker.  </a:t>
            </a:r>
          </a:p>
          <a:p>
            <a:r>
              <a:rPr lang="en-US" sz="2400" dirty="0"/>
              <a:t>Where you land may inspire another action. </a:t>
            </a:r>
          </a:p>
          <a:p>
            <a:r>
              <a:rPr lang="en-US" sz="2400" dirty="0"/>
              <a:t>Once initial team’s actions have been completed the next team will read the next situation and follow.</a:t>
            </a:r>
          </a:p>
          <a:p>
            <a:r>
              <a:rPr lang="en-US" sz="2400" dirty="0"/>
              <a:t>Play will end when all teams successfully land on the “Finish” Space</a:t>
            </a:r>
          </a:p>
        </p:txBody>
      </p:sp>
    </p:spTree>
    <p:extLst>
      <p:ext uri="{BB962C8B-B14F-4D97-AF65-F5344CB8AC3E}">
        <p14:creationId xmlns:p14="http://schemas.microsoft.com/office/powerpoint/2010/main" val="3355810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BorderSMALLER.jpg">
            <a:extLst>
              <a:ext uri="{FF2B5EF4-FFF2-40B4-BE49-F238E27FC236}">
                <a16:creationId xmlns:a16="http://schemas.microsoft.com/office/drawing/2014/main" id="{8AD60D6E-184B-9A4E-824E-7EBCF3F18E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4" descr="Card#1_T_7-10-15.pdf">
            <a:extLst>
              <a:ext uri="{FF2B5EF4-FFF2-40B4-BE49-F238E27FC236}">
                <a16:creationId xmlns:a16="http://schemas.microsoft.com/office/drawing/2014/main" id="{134D0E7A-06A7-3D4A-A74F-EEE3911C4C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705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ABC2-14ED-D747-8D9B-DB20B4D992BC}"/>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619EBCB-EEC1-2F4A-8F39-87462B99F07A}"/>
              </a:ext>
            </a:extLst>
          </p:cNvPr>
          <p:cNvSpPr>
            <a:spLocks noGrp="1"/>
          </p:cNvSpPr>
          <p:nvPr>
            <p:ph idx="1"/>
          </p:nvPr>
        </p:nvSpPr>
        <p:spPr/>
        <p:txBody>
          <a:bodyPr>
            <a:normAutofit/>
          </a:bodyPr>
          <a:lstStyle/>
          <a:p>
            <a:pPr marL="0" indent="0">
              <a:buNone/>
            </a:pPr>
            <a:r>
              <a:rPr lang="en-US" sz="3600" dirty="0"/>
              <a:t>Players will become more aware that racism exists in many everyday kinds of situations, learn why each situation is racist, and acquire tools to interrupt these situations.</a:t>
            </a:r>
          </a:p>
        </p:txBody>
      </p:sp>
    </p:spTree>
    <p:extLst>
      <p:ext uri="{BB962C8B-B14F-4D97-AF65-F5344CB8AC3E}">
        <p14:creationId xmlns:p14="http://schemas.microsoft.com/office/powerpoint/2010/main" val="39145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BorderSMALLER.jpg">
            <a:extLst>
              <a:ext uri="{FF2B5EF4-FFF2-40B4-BE49-F238E27FC236}">
                <a16:creationId xmlns:a16="http://schemas.microsoft.com/office/drawing/2014/main" id="{DDB441A6-5D2B-044C-9707-531CF293AB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ard#2_C_7-10-15.pdf">
            <a:extLst>
              <a:ext uri="{FF2B5EF4-FFF2-40B4-BE49-F238E27FC236}">
                <a16:creationId xmlns:a16="http://schemas.microsoft.com/office/drawing/2014/main" id="{97A7EBDD-14F1-0A47-BC28-97186184F0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33590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BorderSMALLER.jpg">
            <a:extLst>
              <a:ext uri="{FF2B5EF4-FFF2-40B4-BE49-F238E27FC236}">
                <a16:creationId xmlns:a16="http://schemas.microsoft.com/office/drawing/2014/main" id="{B6BE76FE-C1EA-4C49-8A1D-E890B5EB5F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ard#3_RH_7-10-15.pdf">
            <a:extLst>
              <a:ext uri="{FF2B5EF4-FFF2-40B4-BE49-F238E27FC236}">
                <a16:creationId xmlns:a16="http://schemas.microsoft.com/office/drawing/2014/main" id="{15B8C792-BD5B-3044-BB64-F620BCE226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465138"/>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63712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68773-7303-2945-8A3E-CED7FD0DF652}"/>
              </a:ext>
            </a:extLst>
          </p:cNvPr>
          <p:cNvSpPr txBox="1"/>
          <p:nvPr/>
        </p:nvSpPr>
        <p:spPr>
          <a:xfrm>
            <a:off x="1031875" y="439738"/>
            <a:ext cx="7350125" cy="5526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35717" tIns="35717" rIns="35717" bIns="35717" anchor="ctr">
            <a:spAutoFit/>
          </a:bodyPr>
          <a:lstStyle>
            <a:lvl1pPr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1pPr>
            <a:lvl2pPr marL="742950" indent="-28575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2pPr>
            <a:lvl3pPr marL="11430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3pPr>
            <a:lvl4pPr marL="16002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4pPr>
            <a:lvl5pPr marL="20574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5pPr>
            <a:lvl6pPr marL="25146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6pPr>
            <a:lvl7pPr marL="29718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7pPr>
            <a:lvl8pPr marL="34290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8pPr>
            <a:lvl9pPr marL="38862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9pPr>
          </a:lstStyle>
          <a:p>
            <a:pPr eaLnBrk="1" hangingPunct="1"/>
            <a:r>
              <a:rPr lang="en-US" altLang="en-US">
                <a:latin typeface="Arial" panose="020B0604020202020204" pitchFamily="34" charset="0"/>
                <a:cs typeface="Arial" panose="020B0604020202020204" pitchFamily="34" charset="0"/>
              </a:rPr>
              <a:t>Just a reminder as you play:</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Every situation described in the cards is based on a real event. </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None of the interventions in the cards are wrong. </a:t>
            </a:r>
            <a:r>
              <a:rPr lang="en-US" altLang="en-US">
                <a:latin typeface="Arial" panose="020B0604020202020204" pitchFamily="34" charset="0"/>
                <a:cs typeface="Arial" panose="020B0604020202020204" pitchFamily="34" charset="0"/>
              </a:rPr>
              <a:t>The way you choose to intervene in each situation will depend upon your upbringing, personality, education, and other factors.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c)   It’s okay to have a different response to the</a:t>
            </a:r>
          </a:p>
          <a:p>
            <a:pPr eaLnBrk="1" hangingPunct="1"/>
            <a:r>
              <a:rPr lang="en-US" altLang="en-US">
                <a:latin typeface="Arial" panose="020B0604020202020204" pitchFamily="34" charset="0"/>
                <a:cs typeface="Arial" panose="020B0604020202020204" pitchFamily="34" charset="0"/>
              </a:rPr>
              <a:t>      situations than your teammates.</a:t>
            </a:r>
          </a:p>
          <a:p>
            <a:pPr eaLnBrk="1" hangingPunct="1"/>
            <a:r>
              <a:rPr lang="en-US" altLang="en-US">
                <a:latin typeface="Verdana" panose="020B0604030504040204" pitchFamily="34" charset="0"/>
              </a:rPr>
              <a:t> </a:t>
            </a:r>
          </a:p>
        </p:txBody>
      </p:sp>
    </p:spTree>
    <p:extLst>
      <p:ext uri="{BB962C8B-B14F-4D97-AF65-F5344CB8AC3E}">
        <p14:creationId xmlns:p14="http://schemas.microsoft.com/office/powerpoint/2010/main" val="13325535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BorderSMALLER.jpg">
            <a:extLst>
              <a:ext uri="{FF2B5EF4-FFF2-40B4-BE49-F238E27FC236}">
                <a16:creationId xmlns:a16="http://schemas.microsoft.com/office/drawing/2014/main" id="{DD83706A-A291-8A4E-A531-B69B8973CB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1" descr="Card#4_C_7-10-15.pdf">
            <a:extLst>
              <a:ext uri="{FF2B5EF4-FFF2-40B4-BE49-F238E27FC236}">
                <a16:creationId xmlns:a16="http://schemas.microsoft.com/office/drawing/2014/main" id="{4E821D74-1973-3147-9DA5-942625F75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58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58878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BorderSMALLER.jpg">
            <a:extLst>
              <a:ext uri="{FF2B5EF4-FFF2-40B4-BE49-F238E27FC236}">
                <a16:creationId xmlns:a16="http://schemas.microsoft.com/office/drawing/2014/main" id="{96F4B026-9E04-D24C-8B82-0DD3698016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1" descr="Card#5_C_7-10-15.pdf">
            <a:extLst>
              <a:ext uri="{FF2B5EF4-FFF2-40B4-BE49-F238E27FC236}">
                <a16:creationId xmlns:a16="http://schemas.microsoft.com/office/drawing/2014/main" id="{6D74466B-E639-C74B-82E7-CA832F4D7D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94745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3" descr="BorderSMALLER.jpg">
            <a:extLst>
              <a:ext uri="{FF2B5EF4-FFF2-40B4-BE49-F238E27FC236}">
                <a16:creationId xmlns:a16="http://schemas.microsoft.com/office/drawing/2014/main" id="{BEC5A10B-81DB-9F42-B4E4-19BB17FD9D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1" descr="Card#6_RH_7-10-15.pdf">
            <a:extLst>
              <a:ext uri="{FF2B5EF4-FFF2-40B4-BE49-F238E27FC236}">
                <a16:creationId xmlns:a16="http://schemas.microsoft.com/office/drawing/2014/main" id="{582735DC-F260-DA4C-BA8A-2BBDCD1D5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47438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descr="BorderSMALLER.jpg">
            <a:extLst>
              <a:ext uri="{FF2B5EF4-FFF2-40B4-BE49-F238E27FC236}">
                <a16:creationId xmlns:a16="http://schemas.microsoft.com/office/drawing/2014/main" id="{DE680FA0-1AA3-0140-A621-2AE464748E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1" descr="Card#7_T_7-10-15.pdf">
            <a:extLst>
              <a:ext uri="{FF2B5EF4-FFF2-40B4-BE49-F238E27FC236}">
                <a16:creationId xmlns:a16="http://schemas.microsoft.com/office/drawing/2014/main" id="{0A4B8AEA-C4FC-3341-9A24-B2CA0CAF4A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3"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74983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BorderSMALLER.jpg">
            <a:extLst>
              <a:ext uri="{FF2B5EF4-FFF2-40B4-BE49-F238E27FC236}">
                <a16:creationId xmlns:a16="http://schemas.microsoft.com/office/drawing/2014/main" id="{ED41C3A2-0626-2143-B44F-8123C54835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1" descr="Card#8_C_7-10-15.pdf">
            <a:extLst>
              <a:ext uri="{FF2B5EF4-FFF2-40B4-BE49-F238E27FC236}">
                <a16:creationId xmlns:a16="http://schemas.microsoft.com/office/drawing/2014/main" id="{81A125EE-4428-D741-84F9-9BF1BC45A8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81313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BorderSMALLER.jpg">
            <a:extLst>
              <a:ext uri="{FF2B5EF4-FFF2-40B4-BE49-F238E27FC236}">
                <a16:creationId xmlns:a16="http://schemas.microsoft.com/office/drawing/2014/main" id="{A247390B-993B-3643-BFB4-53F3B2733E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1" descr="Card#9_TT_7-10-15.pdf">
            <a:extLst>
              <a:ext uri="{FF2B5EF4-FFF2-40B4-BE49-F238E27FC236}">
                <a16:creationId xmlns:a16="http://schemas.microsoft.com/office/drawing/2014/main" id="{402C86E3-1C32-FD4B-8D74-90362B1167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82793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BorderSMALLER.jpg">
            <a:extLst>
              <a:ext uri="{FF2B5EF4-FFF2-40B4-BE49-F238E27FC236}">
                <a16:creationId xmlns:a16="http://schemas.microsoft.com/office/drawing/2014/main" id="{9D7CA3E9-E390-6746-B9C3-8298820F8D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1" descr="Card#10_RH_7-10-15.pdf">
            <a:extLst>
              <a:ext uri="{FF2B5EF4-FFF2-40B4-BE49-F238E27FC236}">
                <a16:creationId xmlns:a16="http://schemas.microsoft.com/office/drawing/2014/main" id="{869097A3-E4EC-0945-85DC-73BF20857A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4599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FCC8-B49D-8840-A07B-DE0A516F1FCD}"/>
              </a:ext>
            </a:extLst>
          </p:cNvPr>
          <p:cNvSpPr>
            <a:spLocks noGrp="1"/>
          </p:cNvSpPr>
          <p:nvPr>
            <p:ph type="title"/>
          </p:nvPr>
        </p:nvSpPr>
        <p:spPr/>
        <p:txBody>
          <a:bodyPr/>
          <a:lstStyle/>
          <a:p>
            <a:r>
              <a:rPr lang="en-US" dirty="0"/>
              <a:t>Game Play</a:t>
            </a:r>
          </a:p>
        </p:txBody>
      </p:sp>
      <p:sp>
        <p:nvSpPr>
          <p:cNvPr id="3" name="Content Placeholder 2">
            <a:extLst>
              <a:ext uri="{FF2B5EF4-FFF2-40B4-BE49-F238E27FC236}">
                <a16:creationId xmlns:a16="http://schemas.microsoft.com/office/drawing/2014/main" id="{E2A3CDC1-96D3-DB4A-98B6-309A51549281}"/>
              </a:ext>
            </a:extLst>
          </p:cNvPr>
          <p:cNvSpPr>
            <a:spLocks noGrp="1"/>
          </p:cNvSpPr>
          <p:nvPr>
            <p:ph idx="1"/>
          </p:nvPr>
        </p:nvSpPr>
        <p:spPr/>
        <p:txBody>
          <a:bodyPr>
            <a:normAutofit/>
          </a:bodyPr>
          <a:lstStyle/>
          <a:p>
            <a:pPr marL="0" indent="0">
              <a:buNone/>
            </a:pPr>
            <a:r>
              <a:rPr lang="en-US" sz="2800" dirty="0"/>
              <a:t>At the beginning of each turn, one team will select a situation and do what the card says</a:t>
            </a:r>
          </a:p>
          <a:p>
            <a:pPr marL="0" indent="0">
              <a:buNone/>
            </a:pPr>
            <a:r>
              <a:rPr lang="en-US" altLang="en-US" sz="2800" dirty="0"/>
              <a:t>After responding to “Situation” cards that each describes a specific incident of racism, players move markers on the game board toward the finish line.</a:t>
            </a:r>
          </a:p>
        </p:txBody>
      </p:sp>
    </p:spTree>
    <p:extLst>
      <p:ext uri="{BB962C8B-B14F-4D97-AF65-F5344CB8AC3E}">
        <p14:creationId xmlns:p14="http://schemas.microsoft.com/office/powerpoint/2010/main" val="2741420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BorderSMALLER.jpg">
            <a:extLst>
              <a:ext uri="{FF2B5EF4-FFF2-40B4-BE49-F238E27FC236}">
                <a16:creationId xmlns:a16="http://schemas.microsoft.com/office/drawing/2014/main" id="{E3FE4037-AAA6-7747-BAEA-D693E69490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1" descr="Card#11_C_7-10-15.pdf">
            <a:extLst>
              <a:ext uri="{FF2B5EF4-FFF2-40B4-BE49-F238E27FC236}">
                <a16:creationId xmlns:a16="http://schemas.microsoft.com/office/drawing/2014/main" id="{BFEE0269-DE45-F742-9E55-D83EA4418F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82523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BorderSMALLER.jpg">
            <a:extLst>
              <a:ext uri="{FF2B5EF4-FFF2-40B4-BE49-F238E27FC236}">
                <a16:creationId xmlns:a16="http://schemas.microsoft.com/office/drawing/2014/main" id="{5B5F4E58-5C3F-974E-8681-403B214BC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1" descr="Card#12_T_7-10-15.pdf">
            <a:extLst>
              <a:ext uri="{FF2B5EF4-FFF2-40B4-BE49-F238E27FC236}">
                <a16:creationId xmlns:a16="http://schemas.microsoft.com/office/drawing/2014/main" id="{818EB444-0BF5-8E46-83A3-E43C075CE0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4288"/>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52436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BorderSMALLER.jpg">
            <a:extLst>
              <a:ext uri="{FF2B5EF4-FFF2-40B4-BE49-F238E27FC236}">
                <a16:creationId xmlns:a16="http://schemas.microsoft.com/office/drawing/2014/main" id="{235CD34A-9AA6-9844-8E58-242DD7A619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1" descr="Card#13_RH_7-10-15.pdf">
            <a:extLst>
              <a:ext uri="{FF2B5EF4-FFF2-40B4-BE49-F238E27FC236}">
                <a16:creationId xmlns:a16="http://schemas.microsoft.com/office/drawing/2014/main" id="{5EDC413D-333E-6344-811C-8E06D23A40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21604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BorderSMALLER.jpg">
            <a:extLst>
              <a:ext uri="{FF2B5EF4-FFF2-40B4-BE49-F238E27FC236}">
                <a16:creationId xmlns:a16="http://schemas.microsoft.com/office/drawing/2014/main" id="{24A41B84-F152-944D-A80C-76BA6A91B7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1" descr="Card#14_C_7-10-15.pdf">
            <a:extLst>
              <a:ext uri="{FF2B5EF4-FFF2-40B4-BE49-F238E27FC236}">
                <a16:creationId xmlns:a16="http://schemas.microsoft.com/office/drawing/2014/main" id="{F565E218-13B5-194D-9C26-A11AFDFF69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53788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68773-7303-2945-8A3E-CED7FD0DF652}"/>
              </a:ext>
            </a:extLst>
          </p:cNvPr>
          <p:cNvSpPr txBox="1"/>
          <p:nvPr/>
        </p:nvSpPr>
        <p:spPr>
          <a:xfrm>
            <a:off x="1031875" y="439738"/>
            <a:ext cx="7350125" cy="5526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35717" tIns="35717" rIns="35717" bIns="35717" anchor="ctr">
            <a:spAutoFit/>
          </a:bodyPr>
          <a:lstStyle>
            <a:lvl1pPr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1pPr>
            <a:lvl2pPr marL="742950" indent="-28575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2pPr>
            <a:lvl3pPr marL="11430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3pPr>
            <a:lvl4pPr marL="16002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4pPr>
            <a:lvl5pPr marL="20574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5pPr>
            <a:lvl6pPr marL="25146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6pPr>
            <a:lvl7pPr marL="29718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7pPr>
            <a:lvl8pPr marL="34290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8pPr>
            <a:lvl9pPr marL="38862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9pPr>
          </a:lstStyle>
          <a:p>
            <a:pPr eaLnBrk="1" hangingPunct="1"/>
            <a:r>
              <a:rPr lang="en-US" altLang="en-US">
                <a:latin typeface="Arial" panose="020B0604020202020204" pitchFamily="34" charset="0"/>
                <a:cs typeface="Arial" panose="020B0604020202020204" pitchFamily="34" charset="0"/>
              </a:rPr>
              <a:t>Just a reminder as you play:</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Every situation described in the cards is based on a real event. </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None of the interventions in the cards are wrong. </a:t>
            </a:r>
            <a:r>
              <a:rPr lang="en-US" altLang="en-US">
                <a:latin typeface="Arial" panose="020B0604020202020204" pitchFamily="34" charset="0"/>
                <a:cs typeface="Arial" panose="020B0604020202020204" pitchFamily="34" charset="0"/>
              </a:rPr>
              <a:t>The way you choose to intervene in each situation will depend upon your upbringing, personality, education, and other factors.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c)   It’s okay to have a different response to the</a:t>
            </a:r>
          </a:p>
          <a:p>
            <a:pPr eaLnBrk="1" hangingPunct="1"/>
            <a:r>
              <a:rPr lang="en-US" altLang="en-US">
                <a:latin typeface="Arial" panose="020B0604020202020204" pitchFamily="34" charset="0"/>
                <a:cs typeface="Arial" panose="020B0604020202020204" pitchFamily="34" charset="0"/>
              </a:rPr>
              <a:t>      situations than your teammates.</a:t>
            </a:r>
          </a:p>
          <a:p>
            <a:pPr eaLnBrk="1" hangingPunct="1"/>
            <a:r>
              <a:rPr lang="en-US" altLang="en-US">
                <a:latin typeface="Verdana" panose="020B0604030504040204" pitchFamily="34" charset="0"/>
              </a:rPr>
              <a:t> </a:t>
            </a:r>
          </a:p>
        </p:txBody>
      </p:sp>
    </p:spTree>
    <p:extLst>
      <p:ext uri="{BB962C8B-B14F-4D97-AF65-F5344CB8AC3E}">
        <p14:creationId xmlns:p14="http://schemas.microsoft.com/office/powerpoint/2010/main" val="292102022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BorderSMALLER.jpg">
            <a:extLst>
              <a:ext uri="{FF2B5EF4-FFF2-40B4-BE49-F238E27FC236}">
                <a16:creationId xmlns:a16="http://schemas.microsoft.com/office/drawing/2014/main" id="{8DC020B4-C148-064F-92B5-D0B945C204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1" descr="Card#15_RH_7-15-15.pdf">
            <a:extLst>
              <a:ext uri="{FF2B5EF4-FFF2-40B4-BE49-F238E27FC236}">
                <a16:creationId xmlns:a16="http://schemas.microsoft.com/office/drawing/2014/main" id="{53913C88-2B30-3641-94B5-C54906B8A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73463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BorderSMALLER.jpg">
            <a:extLst>
              <a:ext uri="{FF2B5EF4-FFF2-40B4-BE49-F238E27FC236}">
                <a16:creationId xmlns:a16="http://schemas.microsoft.com/office/drawing/2014/main" id="{08ACB52A-F792-FB45-95B7-313B9561CC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Card#16_TT_7-10-15.pdf">
            <a:extLst>
              <a:ext uri="{FF2B5EF4-FFF2-40B4-BE49-F238E27FC236}">
                <a16:creationId xmlns:a16="http://schemas.microsoft.com/office/drawing/2014/main" id="{C4E5D935-28D2-A241-BBF3-6889B9BB8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63318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BorderSMALLER.jpg">
            <a:extLst>
              <a:ext uri="{FF2B5EF4-FFF2-40B4-BE49-F238E27FC236}">
                <a16:creationId xmlns:a16="http://schemas.microsoft.com/office/drawing/2014/main" id="{270E8376-25EA-2249-A082-49F4BCA7D5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1" descr="Card#17_TT_7-10-15.pdf">
            <a:extLst>
              <a:ext uri="{FF2B5EF4-FFF2-40B4-BE49-F238E27FC236}">
                <a16:creationId xmlns:a16="http://schemas.microsoft.com/office/drawing/2014/main" id="{55250A3C-5213-464C-B386-EA4A3AA332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08914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BorderSMALLER.jpg">
            <a:extLst>
              <a:ext uri="{FF2B5EF4-FFF2-40B4-BE49-F238E27FC236}">
                <a16:creationId xmlns:a16="http://schemas.microsoft.com/office/drawing/2014/main" id="{692B0D7F-5F44-8044-A86C-7E83E7F1FE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1" descr="Card#18_T_7-10-15.pdf">
            <a:extLst>
              <a:ext uri="{FF2B5EF4-FFF2-40B4-BE49-F238E27FC236}">
                <a16:creationId xmlns:a16="http://schemas.microsoft.com/office/drawing/2014/main" id="{C508D18E-DDE6-D24A-BAF3-CBB6D2E9EA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74975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BorderSMALLER.jpg">
            <a:extLst>
              <a:ext uri="{FF2B5EF4-FFF2-40B4-BE49-F238E27FC236}">
                <a16:creationId xmlns:a16="http://schemas.microsoft.com/office/drawing/2014/main" id="{1FB939ED-6E44-364E-AA69-506AB448FF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 descr="Card#19_RH_7-10-15.pdf">
            <a:extLst>
              <a:ext uri="{FF2B5EF4-FFF2-40B4-BE49-F238E27FC236}">
                <a16:creationId xmlns:a16="http://schemas.microsoft.com/office/drawing/2014/main" id="{7FC341D3-4354-674F-992C-F3A52527CA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58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9423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51C5-B3C3-3D41-9A5A-6FA2AF021367}"/>
              </a:ext>
            </a:extLst>
          </p:cNvPr>
          <p:cNvSpPr>
            <a:spLocks noGrp="1"/>
          </p:cNvSpPr>
          <p:nvPr>
            <p:ph type="title"/>
          </p:nvPr>
        </p:nvSpPr>
        <p:spPr/>
        <p:txBody>
          <a:bodyPr/>
          <a:lstStyle/>
          <a:p>
            <a:r>
              <a:rPr lang="en-US" dirty="0"/>
              <a:t>The “Situation” Cards</a:t>
            </a:r>
          </a:p>
        </p:txBody>
      </p:sp>
      <p:sp>
        <p:nvSpPr>
          <p:cNvPr id="3" name="Content Placeholder 2">
            <a:extLst>
              <a:ext uri="{FF2B5EF4-FFF2-40B4-BE49-F238E27FC236}">
                <a16:creationId xmlns:a16="http://schemas.microsoft.com/office/drawing/2014/main" id="{E66697FD-62E4-3142-ADF2-020D7CACA048}"/>
              </a:ext>
            </a:extLst>
          </p:cNvPr>
          <p:cNvSpPr>
            <a:spLocks noGrp="1"/>
          </p:cNvSpPr>
          <p:nvPr>
            <p:ph idx="1"/>
          </p:nvPr>
        </p:nvSpPr>
        <p:spPr/>
        <p:txBody>
          <a:bodyPr>
            <a:normAutofit/>
          </a:bodyPr>
          <a:lstStyle/>
          <a:p>
            <a:pPr marL="0" indent="0" latinLnBrk="1">
              <a:buNone/>
            </a:pPr>
            <a:r>
              <a:rPr lang="en-US" altLang="en-US" sz="2800" dirty="0"/>
              <a:t>The </a:t>
            </a:r>
            <a:r>
              <a:rPr lang="en-US" altLang="en-US" sz="2800" b="1" dirty="0"/>
              <a:t>Road to Racial Justice game </a:t>
            </a:r>
            <a:r>
              <a:rPr lang="en-US" altLang="en-US" sz="2800" dirty="0"/>
              <a:t>begins  with players responding to cards that        describe different racist situations, some     interpersonal and some institutional. </a:t>
            </a:r>
          </a:p>
          <a:p>
            <a:pPr marL="0" indent="0" latinLnBrk="1">
              <a:buNone/>
            </a:pPr>
            <a:endParaRPr lang="en-US" altLang="en-US" sz="1400" b="1" i="1" dirty="0"/>
          </a:p>
          <a:p>
            <a:pPr marL="0" indent="0" latinLnBrk="1">
              <a:buNone/>
            </a:pPr>
            <a:r>
              <a:rPr lang="en-US" altLang="en-US" sz="2800" b="1" i="1" dirty="0"/>
              <a:t>Every single situation on the game cards is based on a true-life event that actually     happened.</a:t>
            </a:r>
            <a:endParaRPr lang="en-US" altLang="en-US" sz="2800" dirty="0">
              <a:solidFill>
                <a:srgbClr val="000000"/>
              </a:solidFill>
            </a:endParaRPr>
          </a:p>
        </p:txBody>
      </p:sp>
    </p:spTree>
    <p:extLst>
      <p:ext uri="{BB962C8B-B14F-4D97-AF65-F5344CB8AC3E}">
        <p14:creationId xmlns:p14="http://schemas.microsoft.com/office/powerpoint/2010/main" val="467614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BorderSMALLER.jpg">
            <a:extLst>
              <a:ext uri="{FF2B5EF4-FFF2-40B4-BE49-F238E27FC236}">
                <a16:creationId xmlns:a16="http://schemas.microsoft.com/office/drawing/2014/main" id="{58C21B6B-E92A-5643-A051-57E05E49F6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1" descr="Card#20_TT_7-10-15.pdf">
            <a:extLst>
              <a:ext uri="{FF2B5EF4-FFF2-40B4-BE49-F238E27FC236}">
                <a16:creationId xmlns:a16="http://schemas.microsoft.com/office/drawing/2014/main" id="{5C264A9E-5DED-F74D-A5CC-A97130545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12877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BorderSMALLER.jpg">
            <a:extLst>
              <a:ext uri="{FF2B5EF4-FFF2-40B4-BE49-F238E27FC236}">
                <a16:creationId xmlns:a16="http://schemas.microsoft.com/office/drawing/2014/main" id="{2AC09A21-261F-A44B-B6D7-BC8F437723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1" descr="Card#21_C_7-10-15.pdf">
            <a:extLst>
              <a:ext uri="{FF2B5EF4-FFF2-40B4-BE49-F238E27FC236}">
                <a16:creationId xmlns:a16="http://schemas.microsoft.com/office/drawing/2014/main" id="{0E560F46-D5BB-5C43-8B0E-07AD84A321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65480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BorderSMALLER.jpg">
            <a:extLst>
              <a:ext uri="{FF2B5EF4-FFF2-40B4-BE49-F238E27FC236}">
                <a16:creationId xmlns:a16="http://schemas.microsoft.com/office/drawing/2014/main" id="{A3869A0C-F0E8-CE49-BC4E-73D0450E2D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1" descr="Card#22_RH_7-10-15.pdf">
            <a:extLst>
              <a:ext uri="{FF2B5EF4-FFF2-40B4-BE49-F238E27FC236}">
                <a16:creationId xmlns:a16="http://schemas.microsoft.com/office/drawing/2014/main" id="{3214F01A-B6AC-BF4F-9491-B6CE3C3E7C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14729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68773-7303-2945-8A3E-CED7FD0DF652}"/>
              </a:ext>
            </a:extLst>
          </p:cNvPr>
          <p:cNvSpPr txBox="1"/>
          <p:nvPr/>
        </p:nvSpPr>
        <p:spPr>
          <a:xfrm>
            <a:off x="1031875" y="439738"/>
            <a:ext cx="7350125" cy="5526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35717" tIns="35717" rIns="35717" bIns="35717" anchor="ctr">
            <a:spAutoFit/>
          </a:bodyPr>
          <a:lstStyle>
            <a:lvl1pPr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1pPr>
            <a:lvl2pPr marL="742950" indent="-28575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2pPr>
            <a:lvl3pPr marL="11430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3pPr>
            <a:lvl4pPr marL="16002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4pPr>
            <a:lvl5pPr marL="20574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5pPr>
            <a:lvl6pPr marL="25146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6pPr>
            <a:lvl7pPr marL="29718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7pPr>
            <a:lvl8pPr marL="34290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8pPr>
            <a:lvl9pPr marL="38862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9pPr>
          </a:lstStyle>
          <a:p>
            <a:pPr eaLnBrk="1" hangingPunct="1"/>
            <a:r>
              <a:rPr lang="en-US" altLang="en-US">
                <a:latin typeface="Arial" panose="020B0604020202020204" pitchFamily="34" charset="0"/>
                <a:cs typeface="Arial" panose="020B0604020202020204" pitchFamily="34" charset="0"/>
              </a:rPr>
              <a:t>Just a reminder as you play:</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Every situation described in the cards is based on a real event. </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None of the interventions in the cards are wrong. </a:t>
            </a:r>
            <a:r>
              <a:rPr lang="en-US" altLang="en-US">
                <a:latin typeface="Arial" panose="020B0604020202020204" pitchFamily="34" charset="0"/>
                <a:cs typeface="Arial" panose="020B0604020202020204" pitchFamily="34" charset="0"/>
              </a:rPr>
              <a:t>The way you choose to intervene in each situation will depend upon your upbringing, personality, education, and other factors.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c)   It’s okay to have a different response to the</a:t>
            </a:r>
          </a:p>
          <a:p>
            <a:pPr eaLnBrk="1" hangingPunct="1"/>
            <a:r>
              <a:rPr lang="en-US" altLang="en-US">
                <a:latin typeface="Arial" panose="020B0604020202020204" pitchFamily="34" charset="0"/>
                <a:cs typeface="Arial" panose="020B0604020202020204" pitchFamily="34" charset="0"/>
              </a:rPr>
              <a:t>      situations than your teammates.</a:t>
            </a:r>
          </a:p>
          <a:p>
            <a:pPr eaLnBrk="1" hangingPunct="1"/>
            <a:r>
              <a:rPr lang="en-US" altLang="en-US">
                <a:latin typeface="Verdana" panose="020B0604030504040204" pitchFamily="34" charset="0"/>
              </a:rPr>
              <a:t> </a:t>
            </a:r>
          </a:p>
        </p:txBody>
      </p:sp>
    </p:spTree>
    <p:extLst>
      <p:ext uri="{BB962C8B-B14F-4D97-AF65-F5344CB8AC3E}">
        <p14:creationId xmlns:p14="http://schemas.microsoft.com/office/powerpoint/2010/main" val="180022377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BorderSMALLER.jpg">
            <a:extLst>
              <a:ext uri="{FF2B5EF4-FFF2-40B4-BE49-F238E27FC236}">
                <a16:creationId xmlns:a16="http://schemas.microsoft.com/office/drawing/2014/main" id="{41CFD1B2-E0DE-0545-89DF-C2B0032C76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Card#23_T_7-10-15.pdf">
            <a:extLst>
              <a:ext uri="{FF2B5EF4-FFF2-40B4-BE49-F238E27FC236}">
                <a16:creationId xmlns:a16="http://schemas.microsoft.com/office/drawing/2014/main" id="{64131329-6D39-CB40-9BDC-6D9D947A97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369888"/>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43155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BorderSMALLER.jpg">
            <a:extLst>
              <a:ext uri="{FF2B5EF4-FFF2-40B4-BE49-F238E27FC236}">
                <a16:creationId xmlns:a16="http://schemas.microsoft.com/office/drawing/2014/main" id="{818723B1-12C2-0F49-BDA3-695A6F809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1" descr="Card#24_C_7-10-15.pdf">
            <a:extLst>
              <a:ext uri="{FF2B5EF4-FFF2-40B4-BE49-F238E27FC236}">
                <a16:creationId xmlns:a16="http://schemas.microsoft.com/office/drawing/2014/main" id="{D70B18F1-E814-D44D-A9B3-C33357BC54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05252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BorderSMALLER.jpg">
            <a:extLst>
              <a:ext uri="{FF2B5EF4-FFF2-40B4-BE49-F238E27FC236}">
                <a16:creationId xmlns:a16="http://schemas.microsoft.com/office/drawing/2014/main" id="{F576BDAE-0991-C04B-850C-6E94B34634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ard#25_Wild_7-10-15.pdf">
            <a:extLst>
              <a:ext uri="{FF2B5EF4-FFF2-40B4-BE49-F238E27FC236}">
                <a16:creationId xmlns:a16="http://schemas.microsoft.com/office/drawing/2014/main" id="{8D59C1FB-7304-D844-B69B-BD378C8857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04610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BorderSMALLER.jpg">
            <a:extLst>
              <a:ext uri="{FF2B5EF4-FFF2-40B4-BE49-F238E27FC236}">
                <a16:creationId xmlns:a16="http://schemas.microsoft.com/office/drawing/2014/main" id="{E2EF731B-7796-2F4B-A7C9-E733A4B35B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1" descr="Card#26_RH_7-10-15.pdf">
            <a:extLst>
              <a:ext uri="{FF2B5EF4-FFF2-40B4-BE49-F238E27FC236}">
                <a16:creationId xmlns:a16="http://schemas.microsoft.com/office/drawing/2014/main" id="{CE2A4508-43D9-AD47-9D3A-DB51154040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28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0559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BorderSMALLER.jpg">
            <a:extLst>
              <a:ext uri="{FF2B5EF4-FFF2-40B4-BE49-F238E27FC236}">
                <a16:creationId xmlns:a16="http://schemas.microsoft.com/office/drawing/2014/main" id="{23E246D4-F556-6A41-9D12-D2FDAC3B2A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1" descr="Card#27_TT_7-10-15.pdf">
            <a:extLst>
              <a:ext uri="{FF2B5EF4-FFF2-40B4-BE49-F238E27FC236}">
                <a16:creationId xmlns:a16="http://schemas.microsoft.com/office/drawing/2014/main" id="{E61C9BE6-5381-724B-8358-E9353EB1D2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3"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838495"/>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BorderSMALLER.jpg">
            <a:extLst>
              <a:ext uri="{FF2B5EF4-FFF2-40B4-BE49-F238E27FC236}">
                <a16:creationId xmlns:a16="http://schemas.microsoft.com/office/drawing/2014/main" id="{DD4A5ECB-ADC2-6748-B227-463B351227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1" descr="Card#28_C_7-10-15.pdf">
            <a:extLst>
              <a:ext uri="{FF2B5EF4-FFF2-40B4-BE49-F238E27FC236}">
                <a16:creationId xmlns:a16="http://schemas.microsoft.com/office/drawing/2014/main" id="{7B9D1A14-417A-1940-9631-F5D10A9BB8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5707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E130-5D5F-1D4C-8BC8-C8B575EC61EF}"/>
              </a:ext>
            </a:extLst>
          </p:cNvPr>
          <p:cNvSpPr>
            <a:spLocks noGrp="1"/>
          </p:cNvSpPr>
          <p:nvPr>
            <p:ph type="title"/>
          </p:nvPr>
        </p:nvSpPr>
        <p:spPr/>
        <p:txBody>
          <a:bodyPr/>
          <a:lstStyle/>
          <a:p>
            <a:r>
              <a:rPr lang="en-US" altLang="en-US" sz="3600" dirty="0"/>
              <a:t>“Everyday” Kinds of Racism </a:t>
            </a:r>
            <a:endParaRPr lang="en-US" sz="3600" dirty="0"/>
          </a:p>
        </p:txBody>
      </p:sp>
      <p:sp>
        <p:nvSpPr>
          <p:cNvPr id="3" name="Content Placeholder 2">
            <a:extLst>
              <a:ext uri="{FF2B5EF4-FFF2-40B4-BE49-F238E27FC236}">
                <a16:creationId xmlns:a16="http://schemas.microsoft.com/office/drawing/2014/main" id="{DDCE857C-8B4D-7743-BDAA-2309147B5339}"/>
              </a:ext>
            </a:extLst>
          </p:cNvPr>
          <p:cNvSpPr>
            <a:spLocks noGrp="1"/>
          </p:cNvSpPr>
          <p:nvPr>
            <p:ph idx="1"/>
          </p:nvPr>
        </p:nvSpPr>
        <p:spPr>
          <a:xfrm>
            <a:off x="809997" y="2222287"/>
            <a:ext cx="7524003" cy="4043602"/>
          </a:xfrm>
        </p:spPr>
        <p:txBody>
          <a:bodyPr>
            <a:normAutofit lnSpcReduction="10000"/>
          </a:bodyPr>
          <a:lstStyle/>
          <a:p>
            <a:pPr marL="0" indent="0">
              <a:buNone/>
            </a:pPr>
            <a:r>
              <a:rPr lang="en-US" altLang="en-US" sz="2800" dirty="0"/>
              <a:t>The situations are about “everyday” kinds of racism that we may not always know about or notice, unlike racist incidents involving police brutality and the burning of mosques, etc., which most people are aware of through media exposure. </a:t>
            </a:r>
          </a:p>
          <a:p>
            <a:pPr marL="0" indent="0">
              <a:buNone/>
            </a:pPr>
            <a:endParaRPr lang="en-US" altLang="en-US" sz="2800" dirty="0"/>
          </a:p>
          <a:p>
            <a:pPr marL="0" indent="0">
              <a:buNone/>
            </a:pPr>
            <a:r>
              <a:rPr lang="en-US" altLang="en-US" sz="2400" dirty="0"/>
              <a:t>To combat racism in ALL the places it exists, we need to understand just how widespread it is. </a:t>
            </a:r>
          </a:p>
        </p:txBody>
      </p:sp>
    </p:spTree>
    <p:extLst>
      <p:ext uri="{BB962C8B-B14F-4D97-AF65-F5344CB8AC3E}">
        <p14:creationId xmlns:p14="http://schemas.microsoft.com/office/powerpoint/2010/main" val="3734353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BorderSMALLER.jpg">
            <a:extLst>
              <a:ext uri="{FF2B5EF4-FFF2-40B4-BE49-F238E27FC236}">
                <a16:creationId xmlns:a16="http://schemas.microsoft.com/office/drawing/2014/main" id="{FBB7190A-5473-A046-AD4D-855AD07622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1" descr="Card#29_RH_7-10-15.pdf">
            <a:extLst>
              <a:ext uri="{FF2B5EF4-FFF2-40B4-BE49-F238E27FC236}">
                <a16:creationId xmlns:a16="http://schemas.microsoft.com/office/drawing/2014/main" id="{227EC7FF-690C-A740-B969-4B6FC68CAF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12941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BorderSMALLER.jpg">
            <a:extLst>
              <a:ext uri="{FF2B5EF4-FFF2-40B4-BE49-F238E27FC236}">
                <a16:creationId xmlns:a16="http://schemas.microsoft.com/office/drawing/2014/main" id="{5583A50B-DB66-1049-BC56-B1EC7C130D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1" descr="Card#30_T_7-10-15.pdf">
            <a:extLst>
              <a:ext uri="{FF2B5EF4-FFF2-40B4-BE49-F238E27FC236}">
                <a16:creationId xmlns:a16="http://schemas.microsoft.com/office/drawing/2014/main" id="{2D6F7D38-E5EA-F146-93ED-B25466D140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42863"/>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62157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BorderSMALLER.jpg">
            <a:extLst>
              <a:ext uri="{FF2B5EF4-FFF2-40B4-BE49-F238E27FC236}">
                <a16:creationId xmlns:a16="http://schemas.microsoft.com/office/drawing/2014/main" id="{546A8650-381C-2449-A7CC-19A98526A2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1" descr="Card#31_TT_7-10-15.pdf">
            <a:extLst>
              <a:ext uri="{FF2B5EF4-FFF2-40B4-BE49-F238E27FC236}">
                <a16:creationId xmlns:a16="http://schemas.microsoft.com/office/drawing/2014/main" id="{5C5E51E1-D8D2-2747-BA69-648065B3CF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34529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68773-7303-2945-8A3E-CED7FD0DF652}"/>
              </a:ext>
            </a:extLst>
          </p:cNvPr>
          <p:cNvSpPr txBox="1"/>
          <p:nvPr/>
        </p:nvSpPr>
        <p:spPr>
          <a:xfrm>
            <a:off x="1031875" y="439738"/>
            <a:ext cx="7350125" cy="5526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35717" tIns="35717" rIns="35717" bIns="35717" anchor="ctr">
            <a:spAutoFit/>
          </a:bodyPr>
          <a:lstStyle>
            <a:lvl1pPr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1pPr>
            <a:lvl2pPr marL="742950" indent="-28575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2pPr>
            <a:lvl3pPr marL="11430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3pPr>
            <a:lvl4pPr marL="16002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4pPr>
            <a:lvl5pPr marL="20574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5pPr>
            <a:lvl6pPr marL="25146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6pPr>
            <a:lvl7pPr marL="29718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7pPr>
            <a:lvl8pPr marL="34290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8pPr>
            <a:lvl9pPr marL="38862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9pPr>
          </a:lstStyle>
          <a:p>
            <a:pPr eaLnBrk="1" hangingPunct="1"/>
            <a:r>
              <a:rPr lang="en-US" altLang="en-US">
                <a:latin typeface="Arial" panose="020B0604020202020204" pitchFamily="34" charset="0"/>
                <a:cs typeface="Arial" panose="020B0604020202020204" pitchFamily="34" charset="0"/>
              </a:rPr>
              <a:t>Just a reminder as you play:</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Every situation described in the cards is based on a real event. </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None of the interventions in the cards are wrong. </a:t>
            </a:r>
            <a:r>
              <a:rPr lang="en-US" altLang="en-US">
                <a:latin typeface="Arial" panose="020B0604020202020204" pitchFamily="34" charset="0"/>
                <a:cs typeface="Arial" panose="020B0604020202020204" pitchFamily="34" charset="0"/>
              </a:rPr>
              <a:t>The way you choose to intervene in each situation will depend upon your upbringing, personality, education, and other factors.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c)   It’s okay to have a different response to the</a:t>
            </a:r>
          </a:p>
          <a:p>
            <a:pPr eaLnBrk="1" hangingPunct="1"/>
            <a:r>
              <a:rPr lang="en-US" altLang="en-US">
                <a:latin typeface="Arial" panose="020B0604020202020204" pitchFamily="34" charset="0"/>
                <a:cs typeface="Arial" panose="020B0604020202020204" pitchFamily="34" charset="0"/>
              </a:rPr>
              <a:t>      situations than your teammates.</a:t>
            </a:r>
          </a:p>
          <a:p>
            <a:pPr eaLnBrk="1" hangingPunct="1"/>
            <a:r>
              <a:rPr lang="en-US" altLang="en-US">
                <a:latin typeface="Verdana" panose="020B0604030504040204" pitchFamily="34" charset="0"/>
              </a:rPr>
              <a:t> </a:t>
            </a:r>
          </a:p>
        </p:txBody>
      </p:sp>
    </p:spTree>
    <p:extLst>
      <p:ext uri="{BB962C8B-B14F-4D97-AF65-F5344CB8AC3E}">
        <p14:creationId xmlns:p14="http://schemas.microsoft.com/office/powerpoint/2010/main" val="3089427505"/>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BorderSMALLER.jpg">
            <a:extLst>
              <a:ext uri="{FF2B5EF4-FFF2-40B4-BE49-F238E27FC236}">
                <a16:creationId xmlns:a16="http://schemas.microsoft.com/office/drawing/2014/main" id="{C1E71F55-F8B3-A34C-9F92-474B440B7F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1" descr="Card#32_RH_7-10-15.pdf">
            <a:extLst>
              <a:ext uri="{FF2B5EF4-FFF2-40B4-BE49-F238E27FC236}">
                <a16:creationId xmlns:a16="http://schemas.microsoft.com/office/drawing/2014/main" id="{D36E25A8-3CFC-E549-9EEF-9F9741D204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3"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544806"/>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BorderSMALLER.jpg">
            <a:extLst>
              <a:ext uri="{FF2B5EF4-FFF2-40B4-BE49-F238E27FC236}">
                <a16:creationId xmlns:a16="http://schemas.microsoft.com/office/drawing/2014/main" id="{052FB239-4337-5C46-AF8B-0EFA3F59C3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1" descr="Card#33_C_7-10-15.pdf">
            <a:extLst>
              <a:ext uri="{FF2B5EF4-FFF2-40B4-BE49-F238E27FC236}">
                <a16:creationId xmlns:a16="http://schemas.microsoft.com/office/drawing/2014/main" id="{7B75197F-1351-1F49-96DC-C955C45C26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662233"/>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BorderSMALLER.jpg">
            <a:extLst>
              <a:ext uri="{FF2B5EF4-FFF2-40B4-BE49-F238E27FC236}">
                <a16:creationId xmlns:a16="http://schemas.microsoft.com/office/drawing/2014/main" id="{20FA508E-383D-9E4D-BA58-F6D5AABFB7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1" descr="Card#34_RH_7-10-15.pdf">
            <a:extLst>
              <a:ext uri="{FF2B5EF4-FFF2-40B4-BE49-F238E27FC236}">
                <a16:creationId xmlns:a16="http://schemas.microsoft.com/office/drawing/2014/main" id="{62F46673-F346-154A-A90D-D21B63B687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10012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BorderSMALLER.jpg">
            <a:extLst>
              <a:ext uri="{FF2B5EF4-FFF2-40B4-BE49-F238E27FC236}">
                <a16:creationId xmlns:a16="http://schemas.microsoft.com/office/drawing/2014/main" id="{A7228588-2D95-AF4A-B63C-9DB51720F9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3" descr="Card#35_T_7-10-15.pdf">
            <a:extLst>
              <a:ext uri="{FF2B5EF4-FFF2-40B4-BE49-F238E27FC236}">
                <a16:creationId xmlns:a16="http://schemas.microsoft.com/office/drawing/2014/main" id="{266341DA-911A-694A-AF9E-31D11BB7A7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2963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BorderSMALLER.jpg">
            <a:extLst>
              <a:ext uri="{FF2B5EF4-FFF2-40B4-BE49-F238E27FC236}">
                <a16:creationId xmlns:a16="http://schemas.microsoft.com/office/drawing/2014/main" id="{DB0F857F-55DA-4B42-A986-742B5BF436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1" descr="Card#36_RH_7-10-15.pdf">
            <a:extLst>
              <a:ext uri="{FF2B5EF4-FFF2-40B4-BE49-F238E27FC236}">
                <a16:creationId xmlns:a16="http://schemas.microsoft.com/office/drawing/2014/main" id="{37E6F15F-E484-9548-9499-ED641C84DF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58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98329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BorderSMALLER.jpg">
            <a:extLst>
              <a:ext uri="{FF2B5EF4-FFF2-40B4-BE49-F238E27FC236}">
                <a16:creationId xmlns:a16="http://schemas.microsoft.com/office/drawing/2014/main" id="{2640128F-ED3C-EF4A-9449-1BDCEBADB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1" descr="Card#37_RH_7-10-15.pdf">
            <a:extLst>
              <a:ext uri="{FF2B5EF4-FFF2-40B4-BE49-F238E27FC236}">
                <a16:creationId xmlns:a16="http://schemas.microsoft.com/office/drawing/2014/main" id="{24E4DA0D-BBD2-3D46-89F3-3C54BC9335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7180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7B05-3836-1343-8ED4-6EAC40676D30}"/>
              </a:ext>
            </a:extLst>
          </p:cNvPr>
          <p:cNvSpPr>
            <a:spLocks noGrp="1"/>
          </p:cNvSpPr>
          <p:nvPr>
            <p:ph type="title"/>
          </p:nvPr>
        </p:nvSpPr>
        <p:spPr/>
        <p:txBody>
          <a:bodyPr/>
          <a:lstStyle/>
          <a:p>
            <a:r>
              <a:rPr lang="en-US" altLang="en-US" dirty="0">
                <a:solidFill>
                  <a:schemeClr val="tx1"/>
                </a:solidFill>
              </a:rPr>
              <a:t>Systemic Racism</a:t>
            </a:r>
            <a:endParaRPr lang="en-US" dirty="0">
              <a:solidFill>
                <a:schemeClr val="tx1"/>
              </a:solidFill>
            </a:endParaRPr>
          </a:p>
        </p:txBody>
      </p:sp>
      <p:sp>
        <p:nvSpPr>
          <p:cNvPr id="3" name="Content Placeholder 2">
            <a:extLst>
              <a:ext uri="{FF2B5EF4-FFF2-40B4-BE49-F238E27FC236}">
                <a16:creationId xmlns:a16="http://schemas.microsoft.com/office/drawing/2014/main" id="{012779BB-A823-6648-85D8-73138A807063}"/>
              </a:ext>
            </a:extLst>
          </p:cNvPr>
          <p:cNvSpPr>
            <a:spLocks noGrp="1"/>
          </p:cNvSpPr>
          <p:nvPr>
            <p:ph idx="1"/>
          </p:nvPr>
        </p:nvSpPr>
        <p:spPr>
          <a:xfrm>
            <a:off x="809997" y="2222287"/>
            <a:ext cx="7524003" cy="4313424"/>
          </a:xfrm>
        </p:spPr>
        <p:txBody>
          <a:bodyPr>
            <a:normAutofit fontScale="92500" lnSpcReduction="10000"/>
          </a:bodyPr>
          <a:lstStyle/>
          <a:p>
            <a:pPr marL="0" indent="0">
              <a:buNone/>
            </a:pPr>
            <a:r>
              <a:rPr lang="en-US" altLang="en-US" sz="2800" dirty="0"/>
              <a:t>There are no cards in the game about hurtful acts against a white person because of their skin color. The reason:</a:t>
            </a:r>
            <a:r>
              <a:rPr lang="en-US" altLang="en-US" sz="1050" dirty="0"/>
              <a:t> </a:t>
            </a:r>
            <a:r>
              <a:rPr lang="en-US" altLang="en-US" sz="2800" dirty="0"/>
              <a:t>There is a difference between those hurtful but rare acts and the </a:t>
            </a:r>
            <a:r>
              <a:rPr lang="en-US" altLang="en-US" sz="2800" b="1" i="1" dirty="0"/>
              <a:t>systemic — or</a:t>
            </a:r>
            <a:r>
              <a:rPr lang="en-US" altLang="en-US" sz="2800" b="1" dirty="0"/>
              <a:t> </a:t>
            </a:r>
            <a:r>
              <a:rPr lang="en-US" altLang="en-US" sz="2800" b="1" i="1" dirty="0"/>
              <a:t>ongoing and widespread — oppression of people of color that has occurred throughout U.S. history due to racist laws, practices, and policies. </a:t>
            </a:r>
            <a:endParaRPr lang="en-US" altLang="en-US" sz="2800" b="1" dirty="0"/>
          </a:p>
          <a:p>
            <a:pPr marL="0" indent="0" latinLnBrk="1">
              <a:buNone/>
            </a:pPr>
            <a:r>
              <a:rPr lang="en-US" altLang="en-US" sz="2400" dirty="0"/>
              <a:t>People of color are affected by racism in many areas of their lives, not just in a few hurtful experiences, and not just by the kinds of racism that may be reported in the media.  </a:t>
            </a:r>
          </a:p>
        </p:txBody>
      </p:sp>
    </p:spTree>
    <p:extLst>
      <p:ext uri="{BB962C8B-B14F-4D97-AF65-F5344CB8AC3E}">
        <p14:creationId xmlns:p14="http://schemas.microsoft.com/office/powerpoint/2010/main" val="3921977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BorderSMALLER.jpg">
            <a:extLst>
              <a:ext uri="{FF2B5EF4-FFF2-40B4-BE49-F238E27FC236}">
                <a16:creationId xmlns:a16="http://schemas.microsoft.com/office/drawing/2014/main" id="{238CC44F-491C-CB4D-93CE-186EA26D5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1" descr="Card#38_TT_7-10-15.pdf">
            <a:extLst>
              <a:ext uri="{FF2B5EF4-FFF2-40B4-BE49-F238E27FC236}">
                <a16:creationId xmlns:a16="http://schemas.microsoft.com/office/drawing/2014/main" id="{13E8B064-226B-0F41-9639-7DF2243E4C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444544"/>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BorderSMALLER.jpg">
            <a:extLst>
              <a:ext uri="{FF2B5EF4-FFF2-40B4-BE49-F238E27FC236}">
                <a16:creationId xmlns:a16="http://schemas.microsoft.com/office/drawing/2014/main" id="{F3C4C00A-5BF3-C14E-9C20-CB6B1FD668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1" descr="Card#39_C_7-10-15.pdf">
            <a:extLst>
              <a:ext uri="{FF2B5EF4-FFF2-40B4-BE49-F238E27FC236}">
                <a16:creationId xmlns:a16="http://schemas.microsoft.com/office/drawing/2014/main" id="{B112435A-E18D-5441-8106-72078C8EE7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595464"/>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BorderSMALLER.jpg">
            <a:extLst>
              <a:ext uri="{FF2B5EF4-FFF2-40B4-BE49-F238E27FC236}">
                <a16:creationId xmlns:a16="http://schemas.microsoft.com/office/drawing/2014/main" id="{2A6F0632-90B9-3940-A43E-E798C38746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1" descr="Card#40_RH_7-10-15.pdf">
            <a:extLst>
              <a:ext uri="{FF2B5EF4-FFF2-40B4-BE49-F238E27FC236}">
                <a16:creationId xmlns:a16="http://schemas.microsoft.com/office/drawing/2014/main" id="{F35535E3-00DD-0E40-83BA-E0D6358F09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13406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BorderSMALLER.jpg">
            <a:extLst>
              <a:ext uri="{FF2B5EF4-FFF2-40B4-BE49-F238E27FC236}">
                <a16:creationId xmlns:a16="http://schemas.microsoft.com/office/drawing/2014/main" id="{7B688CD3-2D0E-CF48-87F6-C615A3A5A4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1" descr="Card#41_T_7-10-15.pdf">
            <a:extLst>
              <a:ext uri="{FF2B5EF4-FFF2-40B4-BE49-F238E27FC236}">
                <a16:creationId xmlns:a16="http://schemas.microsoft.com/office/drawing/2014/main" id="{84C3C664-6993-A740-BD8C-29BCD94898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81206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68773-7303-2945-8A3E-CED7FD0DF652}"/>
              </a:ext>
            </a:extLst>
          </p:cNvPr>
          <p:cNvSpPr txBox="1"/>
          <p:nvPr/>
        </p:nvSpPr>
        <p:spPr>
          <a:xfrm>
            <a:off x="1031875" y="439738"/>
            <a:ext cx="7350125" cy="5526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35717" tIns="35717" rIns="35717" bIns="35717" anchor="ctr">
            <a:spAutoFit/>
          </a:bodyPr>
          <a:lstStyle>
            <a:lvl1pPr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1pPr>
            <a:lvl2pPr marL="742950" indent="-28575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2pPr>
            <a:lvl3pPr marL="11430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3pPr>
            <a:lvl4pPr marL="16002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4pPr>
            <a:lvl5pPr marL="2057400" indent="-228600" eaLnBrk="0" hangingPunct="0">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5pPr>
            <a:lvl6pPr marL="25146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6pPr>
            <a:lvl7pPr marL="29718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7pPr>
            <a:lvl8pPr marL="34290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8pPr>
            <a:lvl9pPr marL="3886200" indent="-228600" defTabSz="409575" eaLnBrk="0" fontAlgn="base" hangingPunct="0">
              <a:spcBef>
                <a:spcPct val="0"/>
              </a:spcBef>
              <a:spcAft>
                <a:spcPct val="0"/>
              </a:spcAft>
              <a:defRPr sz="2500">
                <a:solidFill>
                  <a:schemeClr val="tx1"/>
                </a:solidFill>
                <a:latin typeface="Helvetica Light" panose="020B0403020202020204" pitchFamily="34" charset="0"/>
                <a:ea typeface="ＭＳ Ｐゴシック" panose="020B0600070205080204" pitchFamily="34" charset="-128"/>
                <a:sym typeface="Helvetica Light" panose="020B0403020202020204" pitchFamily="34" charset="0"/>
              </a:defRPr>
            </a:lvl9pPr>
          </a:lstStyle>
          <a:p>
            <a:pPr eaLnBrk="1" hangingPunct="1"/>
            <a:r>
              <a:rPr lang="en-US" altLang="en-US">
                <a:latin typeface="Arial" panose="020B0604020202020204" pitchFamily="34" charset="0"/>
                <a:cs typeface="Arial" panose="020B0604020202020204" pitchFamily="34" charset="0"/>
              </a:rPr>
              <a:t>Just a reminder as you play:</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Every situation described in the cards is based on a real event. </a:t>
            </a:r>
          </a:p>
          <a:p>
            <a:pPr eaLnBrk="1" hangingPunct="1"/>
            <a:endParaRPr lang="en-US" altLang="en-US">
              <a:latin typeface="Arial" panose="020B0604020202020204" pitchFamily="34" charset="0"/>
              <a:cs typeface="Arial" panose="020B0604020202020204" pitchFamily="34" charset="0"/>
            </a:endParaRPr>
          </a:p>
          <a:p>
            <a:pPr eaLnBrk="1" hangingPunct="1">
              <a:buFontTx/>
              <a:buAutoNum type="alphaLcParenR"/>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None of the interventions in the cards are wrong. </a:t>
            </a:r>
            <a:r>
              <a:rPr lang="en-US" altLang="en-US">
                <a:latin typeface="Arial" panose="020B0604020202020204" pitchFamily="34" charset="0"/>
                <a:cs typeface="Arial" panose="020B0604020202020204" pitchFamily="34" charset="0"/>
              </a:rPr>
              <a:t>The way you choose to intervene in each situation will depend upon your upbringing, personality, education, and other factors.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c)   It’s okay to have a different response to the</a:t>
            </a:r>
          </a:p>
          <a:p>
            <a:pPr eaLnBrk="1" hangingPunct="1"/>
            <a:r>
              <a:rPr lang="en-US" altLang="en-US">
                <a:latin typeface="Arial" panose="020B0604020202020204" pitchFamily="34" charset="0"/>
                <a:cs typeface="Arial" panose="020B0604020202020204" pitchFamily="34" charset="0"/>
              </a:rPr>
              <a:t>      situations than your teammates.</a:t>
            </a:r>
          </a:p>
          <a:p>
            <a:pPr eaLnBrk="1" hangingPunct="1"/>
            <a:r>
              <a:rPr lang="en-US" altLang="en-US">
                <a:latin typeface="Verdana" panose="020B0604030504040204" pitchFamily="34" charset="0"/>
              </a:rPr>
              <a:t> </a:t>
            </a:r>
          </a:p>
        </p:txBody>
      </p:sp>
    </p:spTree>
    <p:extLst>
      <p:ext uri="{BB962C8B-B14F-4D97-AF65-F5344CB8AC3E}">
        <p14:creationId xmlns:p14="http://schemas.microsoft.com/office/powerpoint/2010/main" val="423586641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BorderSMALLER.jpg">
            <a:extLst>
              <a:ext uri="{FF2B5EF4-FFF2-40B4-BE49-F238E27FC236}">
                <a16:creationId xmlns:a16="http://schemas.microsoft.com/office/drawing/2014/main" id="{05FE4C78-50A7-0F4E-A96F-FE7AA20F73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descr="Card#42_TT_7-10-15.pdf">
            <a:extLst>
              <a:ext uri="{FF2B5EF4-FFF2-40B4-BE49-F238E27FC236}">
                <a16:creationId xmlns:a16="http://schemas.microsoft.com/office/drawing/2014/main" id="{3FCDFE21-9F18-2245-A2C3-2DEDF5C159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0"/>
            <a:ext cx="887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20421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BorderSMALLER.jpg">
            <a:extLst>
              <a:ext uri="{FF2B5EF4-FFF2-40B4-BE49-F238E27FC236}">
                <a16:creationId xmlns:a16="http://schemas.microsoft.com/office/drawing/2014/main" id="{711EF685-04A1-A146-816F-8D1BC81746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1" descr="Card#43_RH_7-10-15.pdf">
            <a:extLst>
              <a:ext uri="{FF2B5EF4-FFF2-40B4-BE49-F238E27FC236}">
                <a16:creationId xmlns:a16="http://schemas.microsoft.com/office/drawing/2014/main" id="{2F215770-A6C7-C840-B981-1CF6DEB5C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38816"/>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BorderSMALLER.jpg">
            <a:extLst>
              <a:ext uri="{FF2B5EF4-FFF2-40B4-BE49-F238E27FC236}">
                <a16:creationId xmlns:a16="http://schemas.microsoft.com/office/drawing/2014/main" id="{4EDC2648-6813-8847-AFB1-B064FBAA76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 descr="Card#44_T_7-10-15.pdf">
            <a:extLst>
              <a:ext uri="{FF2B5EF4-FFF2-40B4-BE49-F238E27FC236}">
                <a16:creationId xmlns:a16="http://schemas.microsoft.com/office/drawing/2014/main" id="{4935118B-5172-534E-B4EE-9FC5341E4D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61876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4B98-AC33-5C49-98DD-49E5668567B8}"/>
              </a:ext>
            </a:extLst>
          </p:cNvPr>
          <p:cNvSpPr>
            <a:spLocks noGrp="1"/>
          </p:cNvSpPr>
          <p:nvPr>
            <p:ph type="title"/>
          </p:nvPr>
        </p:nvSpPr>
        <p:spPr/>
        <p:txBody>
          <a:bodyPr/>
          <a:lstStyle/>
          <a:p>
            <a:r>
              <a:rPr lang="en-US" dirty="0"/>
              <a:t>Before the game ends…</a:t>
            </a:r>
          </a:p>
        </p:txBody>
      </p:sp>
      <p:sp>
        <p:nvSpPr>
          <p:cNvPr id="3" name="Content Placeholder 2">
            <a:extLst>
              <a:ext uri="{FF2B5EF4-FFF2-40B4-BE49-F238E27FC236}">
                <a16:creationId xmlns:a16="http://schemas.microsoft.com/office/drawing/2014/main" id="{75FA639F-C95A-414F-BC70-9A08EBCA6D7C}"/>
              </a:ext>
            </a:extLst>
          </p:cNvPr>
          <p:cNvSpPr>
            <a:spLocks noGrp="1"/>
          </p:cNvSpPr>
          <p:nvPr>
            <p:ph idx="1"/>
          </p:nvPr>
        </p:nvSpPr>
        <p:spPr/>
        <p:txBody>
          <a:bodyPr>
            <a:normAutofit/>
          </a:bodyPr>
          <a:lstStyle/>
          <a:p>
            <a:r>
              <a:rPr lang="en-US" sz="3600" dirty="0"/>
              <a:t>Are there any blog entries from Zee that haven’t been read yet?  Go through the remaining situation cards and read any remaining blogs out loud!</a:t>
            </a:r>
          </a:p>
        </p:txBody>
      </p:sp>
    </p:spTree>
    <p:extLst>
      <p:ext uri="{BB962C8B-B14F-4D97-AF65-F5344CB8AC3E}">
        <p14:creationId xmlns:p14="http://schemas.microsoft.com/office/powerpoint/2010/main" val="1971222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0DB9-182E-4549-9B40-34ED368ABBAB}"/>
              </a:ext>
            </a:extLst>
          </p:cNvPr>
          <p:cNvSpPr>
            <a:spLocks noGrp="1"/>
          </p:cNvSpPr>
          <p:nvPr>
            <p:ph type="title"/>
          </p:nvPr>
        </p:nvSpPr>
        <p:spPr/>
        <p:txBody>
          <a:bodyPr/>
          <a:lstStyle/>
          <a:p>
            <a:r>
              <a:rPr lang="en-US" dirty="0"/>
              <a:t>Congrats!</a:t>
            </a:r>
          </a:p>
        </p:txBody>
      </p:sp>
      <p:sp>
        <p:nvSpPr>
          <p:cNvPr id="3" name="Content Placeholder 2">
            <a:extLst>
              <a:ext uri="{FF2B5EF4-FFF2-40B4-BE49-F238E27FC236}">
                <a16:creationId xmlns:a16="http://schemas.microsoft.com/office/drawing/2014/main" id="{0D75D5D8-771E-7047-B308-E70150143A99}"/>
              </a:ext>
            </a:extLst>
          </p:cNvPr>
          <p:cNvSpPr>
            <a:spLocks noGrp="1"/>
          </p:cNvSpPr>
          <p:nvPr>
            <p:ph idx="1"/>
          </p:nvPr>
        </p:nvSpPr>
        <p:spPr>
          <a:xfrm>
            <a:off x="809997" y="2222286"/>
            <a:ext cx="7524003" cy="4193503"/>
          </a:xfrm>
        </p:spPr>
        <p:txBody>
          <a:bodyPr>
            <a:normAutofit/>
          </a:bodyPr>
          <a:lstStyle/>
          <a:p>
            <a:r>
              <a:rPr lang="en-US" sz="2400" dirty="0"/>
              <a:t>You helped Zee and </a:t>
            </a:r>
            <a:r>
              <a:rPr lang="en-US" sz="2400" dirty="0" err="1"/>
              <a:t>Terah</a:t>
            </a:r>
            <a:r>
              <a:rPr lang="en-US" sz="2400" dirty="0"/>
              <a:t>!</a:t>
            </a:r>
          </a:p>
          <a:p>
            <a:r>
              <a:rPr lang="en-US" sz="2400" dirty="0"/>
              <a:t>Hopefully you also learned a lot about racism that occurs in our everyday world and maybe times that we’ve participated in racism.</a:t>
            </a:r>
          </a:p>
          <a:p>
            <a:r>
              <a:rPr lang="en-US" sz="2400" dirty="0"/>
              <a:t>Take some time and debrief as a group.  </a:t>
            </a:r>
          </a:p>
          <a:p>
            <a:pPr lvl="1"/>
            <a:r>
              <a:rPr lang="en-US" sz="2000" dirty="0"/>
              <a:t>Use the questions from the player feedback form or on page 28 of the game instructions.</a:t>
            </a:r>
          </a:p>
        </p:txBody>
      </p:sp>
    </p:spTree>
    <p:extLst>
      <p:ext uri="{BB962C8B-B14F-4D97-AF65-F5344CB8AC3E}">
        <p14:creationId xmlns:p14="http://schemas.microsoft.com/office/powerpoint/2010/main" val="299641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6C0F-3849-124E-A436-78650276B876}"/>
              </a:ext>
            </a:extLst>
          </p:cNvPr>
          <p:cNvSpPr>
            <a:spLocks noGrp="1"/>
          </p:cNvSpPr>
          <p:nvPr>
            <p:ph type="title"/>
          </p:nvPr>
        </p:nvSpPr>
        <p:spPr/>
        <p:txBody>
          <a:bodyPr/>
          <a:lstStyle/>
          <a:p>
            <a:r>
              <a:rPr lang="en-US" dirty="0"/>
              <a:t>Systemic Racism (Cont’d)</a:t>
            </a:r>
          </a:p>
        </p:txBody>
      </p:sp>
      <p:sp>
        <p:nvSpPr>
          <p:cNvPr id="3" name="Content Placeholder 2">
            <a:extLst>
              <a:ext uri="{FF2B5EF4-FFF2-40B4-BE49-F238E27FC236}">
                <a16:creationId xmlns:a16="http://schemas.microsoft.com/office/drawing/2014/main" id="{7FEFC0B6-A0B2-E845-98F4-F0B18501EB0C}"/>
              </a:ext>
            </a:extLst>
          </p:cNvPr>
          <p:cNvSpPr>
            <a:spLocks noGrp="1"/>
          </p:cNvSpPr>
          <p:nvPr>
            <p:ph idx="1"/>
          </p:nvPr>
        </p:nvSpPr>
        <p:spPr>
          <a:xfrm>
            <a:off x="809997" y="2222287"/>
            <a:ext cx="7524003" cy="4298434"/>
          </a:xfrm>
        </p:spPr>
        <p:txBody>
          <a:bodyPr>
            <a:normAutofit/>
          </a:bodyPr>
          <a:lstStyle/>
          <a:p>
            <a:pPr marL="0" indent="0">
              <a:buNone/>
            </a:pPr>
            <a:r>
              <a:rPr lang="en-US" altLang="en-US" sz="2800" dirty="0"/>
              <a:t>Hurtful acts against white people are wrong and not to be tolerated. It’s okay and natural for white people to be upset about them. </a:t>
            </a:r>
            <a:r>
              <a:rPr lang="en-US" altLang="en-US" sz="2800" b="1" dirty="0"/>
              <a:t> </a:t>
            </a:r>
            <a:endParaRPr lang="en-US" altLang="en-US" sz="2800" dirty="0"/>
          </a:p>
          <a:p>
            <a:pPr marL="0" indent="0">
              <a:buNone/>
            </a:pPr>
            <a:r>
              <a:rPr lang="en-US" altLang="en-US" sz="2800" b="1" dirty="0"/>
              <a:t>Everyone should be treated with respect! </a:t>
            </a:r>
            <a:r>
              <a:rPr lang="en-US" altLang="en-US" sz="2800" dirty="0"/>
              <a:t> </a:t>
            </a:r>
          </a:p>
          <a:p>
            <a:pPr marL="0" indent="0">
              <a:buNone/>
            </a:pPr>
            <a:r>
              <a:rPr lang="en-US" altLang="en-US" sz="2800" dirty="0"/>
              <a:t>But, again, </a:t>
            </a:r>
            <a:r>
              <a:rPr lang="en-US" altLang="en-US" sz="2800" i="1" dirty="0"/>
              <a:t>individual</a:t>
            </a:r>
            <a:r>
              <a:rPr lang="en-US" altLang="en-US" sz="2800" dirty="0"/>
              <a:t> acts against white people are different from the ongoing, widespread prejudice and discrimination against people of color. </a:t>
            </a:r>
          </a:p>
        </p:txBody>
      </p:sp>
    </p:spTree>
    <p:extLst>
      <p:ext uri="{BB962C8B-B14F-4D97-AF65-F5344CB8AC3E}">
        <p14:creationId xmlns:p14="http://schemas.microsoft.com/office/powerpoint/2010/main" val="39377930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BA7F-037F-2340-97DC-2F8988E0E0BB}"/>
              </a:ext>
            </a:extLst>
          </p:cNvPr>
          <p:cNvSpPr>
            <a:spLocks noGrp="1"/>
          </p:cNvSpPr>
          <p:nvPr>
            <p:ph type="ctrTitle"/>
          </p:nvPr>
        </p:nvSpPr>
        <p:spPr/>
        <p:txBody>
          <a:bodyPr/>
          <a:lstStyle/>
          <a:p>
            <a:r>
              <a:rPr lang="en-US" dirty="0"/>
              <a:t>Thanks for playing!</a:t>
            </a:r>
          </a:p>
        </p:txBody>
      </p:sp>
      <p:sp>
        <p:nvSpPr>
          <p:cNvPr id="3" name="Subtitle 2">
            <a:extLst>
              <a:ext uri="{FF2B5EF4-FFF2-40B4-BE49-F238E27FC236}">
                <a16:creationId xmlns:a16="http://schemas.microsoft.com/office/drawing/2014/main" id="{92F25559-88E6-6E41-A5E1-CB688FAA01CB}"/>
              </a:ext>
            </a:extLst>
          </p:cNvPr>
          <p:cNvSpPr>
            <a:spLocks noGrp="1"/>
          </p:cNvSpPr>
          <p:nvPr>
            <p:ph type="subTitle" idx="1"/>
          </p:nvPr>
        </p:nvSpPr>
        <p:spPr>
          <a:xfrm>
            <a:off x="808831" y="5280846"/>
            <a:ext cx="7526338" cy="1104963"/>
          </a:xfrm>
        </p:spPr>
        <p:txBody>
          <a:bodyPr>
            <a:normAutofit lnSpcReduction="10000"/>
          </a:bodyPr>
          <a:lstStyle/>
          <a:p>
            <a:r>
              <a:rPr lang="en-US" sz="2400" dirty="0"/>
              <a:t>If you would like share this resource with others please reach out to the </a:t>
            </a:r>
            <a:r>
              <a:rPr lang="en-US" sz="2400" dirty="0" err="1"/>
              <a:t>CommUnity</a:t>
            </a:r>
            <a:r>
              <a:rPr lang="en-US" sz="2400" dirty="0"/>
              <a:t> Zone or go directly to </a:t>
            </a:r>
            <a:r>
              <a:rPr lang="en-US" sz="2400" dirty="0" err="1"/>
              <a:t>www.roadtoracialjustice.org</a:t>
            </a:r>
            <a:endParaRPr lang="en-US" sz="2400" dirty="0"/>
          </a:p>
        </p:txBody>
      </p:sp>
    </p:spTree>
    <p:extLst>
      <p:ext uri="{BB962C8B-B14F-4D97-AF65-F5344CB8AC3E}">
        <p14:creationId xmlns:p14="http://schemas.microsoft.com/office/powerpoint/2010/main" val="135277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4BCA-5697-384C-A9D7-24E844A19E73}"/>
              </a:ext>
            </a:extLst>
          </p:cNvPr>
          <p:cNvSpPr>
            <a:spLocks noGrp="1"/>
          </p:cNvSpPr>
          <p:nvPr>
            <p:ph type="title"/>
          </p:nvPr>
        </p:nvSpPr>
        <p:spPr/>
        <p:txBody>
          <a:bodyPr/>
          <a:lstStyle/>
          <a:p>
            <a:pPr latinLnBrk="1"/>
            <a:r>
              <a:rPr lang="en-US" altLang="en-US" dirty="0">
                <a:solidFill>
                  <a:schemeClr val="tx1"/>
                </a:solidFill>
              </a:rPr>
              <a:t>Som</a:t>
            </a:r>
            <a:r>
              <a:rPr lang="en-US" altLang="en-US" sz="4400" dirty="0">
                <a:solidFill>
                  <a:schemeClr val="tx1"/>
                </a:solidFill>
              </a:rPr>
              <a:t>e</a:t>
            </a:r>
            <a:r>
              <a:rPr lang="en-US" altLang="en-US" dirty="0">
                <a:solidFill>
                  <a:schemeClr val="tx1"/>
                </a:solidFill>
              </a:rPr>
              <a:t> things to think </a:t>
            </a:r>
            <a:br>
              <a:rPr lang="en-US" altLang="en-US" dirty="0">
                <a:solidFill>
                  <a:schemeClr val="tx1"/>
                </a:solidFill>
              </a:rPr>
            </a:br>
            <a:r>
              <a:rPr lang="en-US" altLang="en-US" dirty="0">
                <a:solidFill>
                  <a:schemeClr val="tx1"/>
                </a:solidFill>
              </a:rPr>
              <a:t>about before playing </a:t>
            </a:r>
            <a:br>
              <a:rPr lang="en-US" altLang="en-US" dirty="0">
                <a:solidFill>
                  <a:schemeClr val="tx1"/>
                </a:solidFill>
              </a:rPr>
            </a:br>
            <a:r>
              <a:rPr lang="en-US" altLang="en-US" dirty="0">
                <a:solidFill>
                  <a:schemeClr val="tx1"/>
                </a:solidFill>
              </a:rPr>
              <a:t>the game…</a:t>
            </a:r>
            <a:endParaRPr lang="en-US" dirty="0">
              <a:solidFill>
                <a:schemeClr val="tx1"/>
              </a:solidFill>
            </a:endParaRPr>
          </a:p>
        </p:txBody>
      </p:sp>
      <p:sp>
        <p:nvSpPr>
          <p:cNvPr id="3" name="Text Placeholder 2">
            <a:extLst>
              <a:ext uri="{FF2B5EF4-FFF2-40B4-BE49-F238E27FC236}">
                <a16:creationId xmlns:a16="http://schemas.microsoft.com/office/drawing/2014/main" id="{084859D0-7EDA-F046-B266-16C5D7505A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1906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141</TotalTime>
  <Words>1995</Words>
  <Application>Microsoft Macintosh PowerPoint</Application>
  <PresentationFormat>On-screen Show (4:3)</PresentationFormat>
  <Paragraphs>158</Paragraphs>
  <Slides>80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ＭＳ Ｐゴシック</vt:lpstr>
      <vt:lpstr>Arial</vt:lpstr>
      <vt:lpstr>Century Gothic</vt:lpstr>
      <vt:lpstr>Courier New</vt:lpstr>
      <vt:lpstr>Helvetica Light</vt:lpstr>
      <vt:lpstr>Trebuchet MS</vt:lpstr>
      <vt:lpstr>Verdana</vt:lpstr>
      <vt:lpstr>Wingdings 2</vt:lpstr>
      <vt:lpstr>Quotable</vt:lpstr>
      <vt:lpstr>Road to Racial Justice</vt:lpstr>
      <vt:lpstr>PowerPoint Presentation</vt:lpstr>
      <vt:lpstr>Purpose</vt:lpstr>
      <vt:lpstr>Game Play</vt:lpstr>
      <vt:lpstr>The “Situation” Cards</vt:lpstr>
      <vt:lpstr>“Everyday” Kinds of Racism </vt:lpstr>
      <vt:lpstr>Systemic Racism</vt:lpstr>
      <vt:lpstr>Systemic Racism (Cont’d)</vt:lpstr>
      <vt:lpstr>Some things to think  about before playing  the game…</vt:lpstr>
      <vt:lpstr>Knowledge Is Power</vt:lpstr>
      <vt:lpstr>We Are Not The Enemy</vt:lpstr>
      <vt:lpstr>Discomfort:  A Springboard For Change</vt:lpstr>
      <vt:lpstr>Discomfort:  A Springboard For Change</vt:lpstr>
      <vt:lpstr>White Privilege</vt:lpstr>
      <vt:lpstr>To Start:</vt:lpstr>
      <vt:lpstr>To Finish: </vt:lpstr>
      <vt:lpstr>After Finishing</vt:lpstr>
      <vt:lpstr>What you need to begin</vt:lpstr>
      <vt:lpstr>Stereotyping</vt:lpstr>
      <vt:lpstr>Prejudice (an attitude)</vt:lpstr>
      <vt:lpstr>Discrimination</vt:lpstr>
      <vt:lpstr>Cultural Appropriation</vt:lpstr>
      <vt:lpstr>Joking or teasing  (some examples)</vt:lpstr>
      <vt:lpstr>One-sided presentation of history.</vt:lpstr>
      <vt:lpstr>Tokenism</vt:lpstr>
      <vt:lpstr>Zee’s Blog: The Beginning</vt:lpstr>
      <vt:lpstr>Begin the Game</vt:lpstr>
      <vt:lpstr>Begin the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the game ends…</vt:lpstr>
      <vt:lpstr>Congrats!</vt:lpstr>
      <vt:lpstr>Thanks for playing!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Racial Justice</dc:title>
  <dc:creator>Daniel L. Wilt</dc:creator>
  <cp:lastModifiedBy>Daniel L. Wilt</cp:lastModifiedBy>
  <cp:revision>16</cp:revision>
  <dcterms:created xsi:type="dcterms:W3CDTF">2018-08-29T17:38:11Z</dcterms:created>
  <dcterms:modified xsi:type="dcterms:W3CDTF">2018-09-11T17:45:34Z</dcterms:modified>
</cp:coreProperties>
</file>